
<file path=[Content_Types].xml><?xml version="1.0" encoding="utf-8"?>
<Types xmlns="http://schemas.openxmlformats.org/package/2006/content-types">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258" r:id="rId3"/>
    <p:sldId id="257" r:id="rId4"/>
    <p:sldId id="259" r:id="rId5"/>
    <p:sldId id="262" r:id="rId6"/>
    <p:sldId id="260" r:id="rId7"/>
    <p:sldId id="261"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76" r:id="rId22"/>
    <p:sldId id="278" r:id="rId23"/>
    <p:sldId id="279" r:id="rId24"/>
    <p:sldId id="280" r:id="rId25"/>
    <p:sldId id="281" r:id="rId26"/>
    <p:sldId id="282" r:id="rId27"/>
    <p:sldId id="283" r:id="rId28"/>
    <p:sldId id="284" r:id="rId29"/>
    <p:sldId id="285" r:id="rId30"/>
    <p:sldId id="286" r:id="rId31"/>
    <p:sldId id="287" r:id="rId32"/>
    <p:sldId id="288" r:id="rId33"/>
    <p:sldId id="290" r:id="rId34"/>
    <p:sldId id="289" r:id="rId35"/>
    <p:sldId id="291" r:id="rId36"/>
    <p:sldId id="292" r:id="rId37"/>
    <p:sldId id="293" r:id="rId38"/>
    <p:sldId id="294" r:id="rId39"/>
    <p:sldId id="295" r:id="rId40"/>
    <p:sldId id="297" r:id="rId41"/>
    <p:sldId id="298" r:id="rId42"/>
    <p:sldId id="29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68" userDrawn="1">
          <p15:clr>
            <a:srgbClr val="A4A3A4"/>
          </p15:clr>
        </p15:guide>
        <p15:guide id="2" orient="horz" pos="216" userDrawn="1">
          <p15:clr>
            <a:srgbClr val="A4A3A4"/>
          </p15:clr>
        </p15:guide>
        <p15:guide id="3" pos="3840" userDrawn="1">
          <p15:clr>
            <a:srgbClr val="A4A3A4"/>
          </p15:clr>
        </p15:guide>
        <p15:guide id="4"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796F"/>
    <a:srgbClr val="C49789"/>
    <a:srgbClr val="C25950"/>
    <a:srgbClr val="C1332D"/>
    <a:srgbClr val="C4BCB0"/>
    <a:srgbClr val="DC02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694"/>
  </p:normalViewPr>
  <p:slideViewPr>
    <p:cSldViewPr snapToGrid="0" snapToObjects="1">
      <p:cViewPr varScale="1">
        <p:scale>
          <a:sx n="187" d="100"/>
          <a:sy n="187" d="100"/>
        </p:scale>
        <p:origin x="592" y="192"/>
      </p:cViewPr>
      <p:guideLst>
        <p:guide pos="168"/>
        <p:guide orient="horz" pos="216"/>
        <p:guide pos="3840"/>
        <p:guide orient="horz" pos="216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390C77-67E7-5D48-9EAD-868A92738E62}" type="datetimeFigureOut">
              <a:rPr lang="en-US" smtClean="0"/>
              <a:t>12/19/19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BBFE02-6DEF-EB49-8C72-2619D6F8AE26}" type="slidenum">
              <a:rPr lang="en-US" smtClean="0"/>
              <a:t>‹#›</a:t>
            </a:fld>
            <a:endParaRPr lang="en-US"/>
          </a:p>
        </p:txBody>
      </p:sp>
    </p:spTree>
    <p:extLst>
      <p:ext uri="{BB962C8B-B14F-4D97-AF65-F5344CB8AC3E}">
        <p14:creationId xmlns:p14="http://schemas.microsoft.com/office/powerpoint/2010/main" val="2273613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OUR PROJECT IS HAND SIGNALS WITH VISUAL DATA</a:t>
            </a:r>
          </a:p>
        </p:txBody>
      </p:sp>
      <p:sp>
        <p:nvSpPr>
          <p:cNvPr id="4" name="Slide Number Placeholder 3"/>
          <p:cNvSpPr>
            <a:spLocks noGrp="1"/>
          </p:cNvSpPr>
          <p:nvPr>
            <p:ph type="sldNum" sz="quarter" idx="5"/>
          </p:nvPr>
        </p:nvSpPr>
        <p:spPr/>
        <p:txBody>
          <a:bodyPr/>
          <a:lstStyle/>
          <a:p>
            <a:fld id="{78BBFE02-6DEF-EB49-8C72-2619D6F8AE26}" type="slidenum">
              <a:rPr lang="en-US" smtClean="0"/>
              <a:t>1</a:t>
            </a:fld>
            <a:endParaRPr lang="en-US"/>
          </a:p>
        </p:txBody>
      </p:sp>
    </p:spTree>
    <p:extLst>
      <p:ext uri="{BB962C8B-B14F-4D97-AF65-F5344CB8AC3E}">
        <p14:creationId xmlns:p14="http://schemas.microsoft.com/office/powerpoint/2010/main" val="2411780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USER STARTS BY INTERACTING WITH OUR REACT JS UI</a:t>
            </a:r>
          </a:p>
          <a:p>
            <a:r>
              <a:rPr lang="en-US" dirty="0"/>
              <a:t>ONCE THE USER COMPLETES THE ONBOARDING, THEY HAVE</a:t>
            </a:r>
          </a:p>
          <a:p>
            <a:r>
              <a:rPr lang="en-US" dirty="0"/>
              <a:t>THE OPTION TO START THE PREDICTOR</a:t>
            </a:r>
          </a:p>
          <a:p>
            <a:endParaRPr lang="en-US" dirty="0"/>
          </a:p>
          <a:p>
            <a:r>
              <a:rPr lang="en-US" dirty="0"/>
              <a:t>THIS USES THE IPC CHANNEL  BETWEEN REACT AND NODE TO </a:t>
            </a:r>
          </a:p>
          <a:p>
            <a:r>
              <a:rPr lang="en-US" dirty="0"/>
              <a:t>REQUEST THE START OF THE PREDICTOR</a:t>
            </a:r>
          </a:p>
          <a:p>
            <a:endParaRPr lang="en-US" dirty="0"/>
          </a:p>
          <a:p>
            <a:r>
              <a:rPr lang="en-US" dirty="0"/>
              <a:t>OUR NODE JS CLIENT SIDE BACKEND CHECKS FOR AVAILABLE</a:t>
            </a:r>
          </a:p>
          <a:p>
            <a:r>
              <a:rPr lang="en-US" dirty="0"/>
              <a:t>MODELS, AND STARTS THE PREDICTOR WITH THE LATEST AVAILABLE</a:t>
            </a:r>
          </a:p>
          <a:p>
            <a:r>
              <a:rPr lang="en-US" dirty="0"/>
              <a:t>MODEL</a:t>
            </a:r>
          </a:p>
          <a:p>
            <a:endParaRPr lang="en-US" dirty="0"/>
          </a:p>
          <a:p>
            <a:r>
              <a:rPr lang="en-US" dirty="0"/>
              <a:t>AT THIS POINT OUR PYTHON SCRIPT INVOKES THE TENSORFLOW</a:t>
            </a:r>
          </a:p>
          <a:p>
            <a:r>
              <a:rPr lang="en-US" dirty="0"/>
              <a:t>API TO LOAD THE SAVED MODEL AND TAKES OVER THE WEBCAM </a:t>
            </a:r>
          </a:p>
          <a:p>
            <a:r>
              <a:rPr lang="en-US" dirty="0"/>
              <a:t>FEED TO RUN THE PREDICTOR</a:t>
            </a:r>
          </a:p>
          <a:p>
            <a:endParaRPr lang="en-US" dirty="0"/>
          </a:p>
          <a:p>
            <a:r>
              <a:rPr lang="en-US" dirty="0"/>
              <a:t>THE PREDICTOR THEN RETURNS ITS PREDICTION, AND USES OUR CUSTOM</a:t>
            </a:r>
          </a:p>
          <a:p>
            <a:r>
              <a:rPr lang="en-US" dirty="0"/>
              <a:t>ACTION PARSER WHICH WE EXPLAINED EARLIER TO SIMULATE KEY PRESSES</a:t>
            </a:r>
          </a:p>
          <a:p>
            <a:r>
              <a:rPr lang="en-US" dirty="0"/>
              <a:t>INTO THE OPERATING SYSTEM</a:t>
            </a:r>
          </a:p>
          <a:p>
            <a:endParaRPr lang="en-US" dirty="0"/>
          </a:p>
        </p:txBody>
      </p:sp>
      <p:sp>
        <p:nvSpPr>
          <p:cNvPr id="4" name="Slide Number Placeholder 3"/>
          <p:cNvSpPr>
            <a:spLocks noGrp="1"/>
          </p:cNvSpPr>
          <p:nvPr>
            <p:ph type="sldNum" sz="quarter" idx="5"/>
          </p:nvPr>
        </p:nvSpPr>
        <p:spPr/>
        <p:txBody>
          <a:bodyPr/>
          <a:lstStyle/>
          <a:p>
            <a:fld id="{78BBFE02-6DEF-EB49-8C72-2619D6F8AE26}" type="slidenum">
              <a:rPr lang="en-US" smtClean="0"/>
              <a:t>27</a:t>
            </a:fld>
            <a:endParaRPr lang="en-US"/>
          </a:p>
        </p:txBody>
      </p:sp>
    </p:spTree>
    <p:extLst>
      <p:ext uri="{BB962C8B-B14F-4D97-AF65-F5344CB8AC3E}">
        <p14:creationId xmlns:p14="http://schemas.microsoft.com/office/powerpoint/2010/main" val="2546442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 IS GOING TO EXPLAIN THE REMAINING ASPECTS</a:t>
            </a:r>
          </a:p>
          <a:p>
            <a:r>
              <a:rPr lang="en-US" dirty="0"/>
              <a:t>AND THE DETAILS OF OUR MODEL</a:t>
            </a:r>
          </a:p>
        </p:txBody>
      </p:sp>
      <p:sp>
        <p:nvSpPr>
          <p:cNvPr id="4" name="Slide Number Placeholder 3"/>
          <p:cNvSpPr>
            <a:spLocks noGrp="1"/>
          </p:cNvSpPr>
          <p:nvPr>
            <p:ph type="sldNum" sz="quarter" idx="5"/>
          </p:nvPr>
        </p:nvSpPr>
        <p:spPr/>
        <p:txBody>
          <a:bodyPr/>
          <a:lstStyle/>
          <a:p>
            <a:fld id="{78BBFE02-6DEF-EB49-8C72-2619D6F8AE26}" type="slidenum">
              <a:rPr lang="en-US" smtClean="0"/>
              <a:t>34</a:t>
            </a:fld>
            <a:endParaRPr lang="en-US"/>
          </a:p>
        </p:txBody>
      </p:sp>
    </p:spTree>
    <p:extLst>
      <p:ext uri="{BB962C8B-B14F-4D97-AF65-F5344CB8AC3E}">
        <p14:creationId xmlns:p14="http://schemas.microsoft.com/office/powerpoint/2010/main" val="3464266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QUICKLY INTRODUCE OUR SELVES,</a:t>
            </a:r>
          </a:p>
          <a:p>
            <a:r>
              <a:rPr lang="en-US" dirty="0"/>
              <a:t>I'M AYUSHYA</a:t>
            </a:r>
          </a:p>
          <a:p>
            <a:r>
              <a:rPr lang="en-US" dirty="0"/>
              <a:t>...</a:t>
            </a:r>
          </a:p>
        </p:txBody>
      </p:sp>
      <p:sp>
        <p:nvSpPr>
          <p:cNvPr id="4" name="Slide Number Placeholder 3"/>
          <p:cNvSpPr>
            <a:spLocks noGrp="1"/>
          </p:cNvSpPr>
          <p:nvPr>
            <p:ph type="sldNum" sz="quarter" idx="5"/>
          </p:nvPr>
        </p:nvSpPr>
        <p:spPr/>
        <p:txBody>
          <a:bodyPr/>
          <a:lstStyle/>
          <a:p>
            <a:fld id="{78BBFE02-6DEF-EB49-8C72-2619D6F8AE26}" type="slidenum">
              <a:rPr lang="en-US" smtClean="0"/>
              <a:t>2</a:t>
            </a:fld>
            <a:endParaRPr lang="en-US"/>
          </a:p>
        </p:txBody>
      </p:sp>
    </p:spTree>
    <p:extLst>
      <p:ext uri="{BB962C8B-B14F-4D97-AF65-F5344CB8AC3E}">
        <p14:creationId xmlns:p14="http://schemas.microsoft.com/office/powerpoint/2010/main" val="3651585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BFE02-6DEF-EB49-8C72-2619D6F8AE26}" type="slidenum">
              <a:rPr lang="en-US" smtClean="0"/>
              <a:t>3</a:t>
            </a:fld>
            <a:endParaRPr lang="en-US"/>
          </a:p>
        </p:txBody>
      </p:sp>
    </p:spTree>
    <p:extLst>
      <p:ext uri="{BB962C8B-B14F-4D97-AF65-F5344CB8AC3E}">
        <p14:creationId xmlns:p14="http://schemas.microsoft.com/office/powerpoint/2010/main" val="800937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AGENDA FOR THE PRESENTATION.</a:t>
            </a:r>
          </a:p>
          <a:p>
            <a:r>
              <a:rPr lang="en-US" dirty="0"/>
              <a:t>LETS START BY LOOKING AT THE CHALLENGES WE FACED </a:t>
            </a:r>
          </a:p>
          <a:p>
            <a:r>
              <a:rPr lang="en-US" dirty="0"/>
              <a:t>WHILE WORKING ON OUR PROJECT</a:t>
            </a:r>
          </a:p>
        </p:txBody>
      </p:sp>
      <p:sp>
        <p:nvSpPr>
          <p:cNvPr id="4" name="Slide Number Placeholder 3"/>
          <p:cNvSpPr>
            <a:spLocks noGrp="1"/>
          </p:cNvSpPr>
          <p:nvPr>
            <p:ph type="sldNum" sz="quarter" idx="5"/>
          </p:nvPr>
        </p:nvSpPr>
        <p:spPr/>
        <p:txBody>
          <a:bodyPr/>
          <a:lstStyle/>
          <a:p>
            <a:fld id="{78BBFE02-6DEF-EB49-8C72-2619D6F8AE26}" type="slidenum">
              <a:rPr lang="en-US" smtClean="0"/>
              <a:t>5</a:t>
            </a:fld>
            <a:endParaRPr lang="en-US"/>
          </a:p>
        </p:txBody>
      </p:sp>
    </p:spTree>
    <p:extLst>
      <p:ext uri="{BB962C8B-B14F-4D97-AF65-F5344CB8AC3E}">
        <p14:creationId xmlns:p14="http://schemas.microsoft.com/office/powerpoint/2010/main" val="70642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PROBLEM WE FACED WAS TO FIND A WAY TO TRACK OUR HAND, THIS LED US TO A BIGGER PROBLEM WHICH WAS - HAVING A DYNAMIC BACKGROUND</a:t>
            </a:r>
          </a:p>
          <a:p>
            <a:endParaRPr lang="en-US" dirty="0"/>
          </a:p>
          <a:p>
            <a:endParaRPr lang="en-US" dirty="0"/>
          </a:p>
          <a:p>
            <a:r>
              <a:rPr lang="en-US" dirty="0"/>
              <a:t>BY DYNAMIC BACKGROUND HERE WE MEAN A MOVING BACKGROUND SO THAT THE USER DOES NOT HAVE TO KEEP THEIR HAND IN A SEPARATE LOCATION.</a:t>
            </a:r>
          </a:p>
        </p:txBody>
      </p:sp>
      <p:sp>
        <p:nvSpPr>
          <p:cNvPr id="4" name="Slide Number Placeholder 3"/>
          <p:cNvSpPr>
            <a:spLocks noGrp="1"/>
          </p:cNvSpPr>
          <p:nvPr>
            <p:ph type="sldNum" sz="quarter" idx="5"/>
          </p:nvPr>
        </p:nvSpPr>
        <p:spPr/>
        <p:txBody>
          <a:bodyPr/>
          <a:lstStyle/>
          <a:p>
            <a:fld id="{78BBFE02-6DEF-EB49-8C72-2619D6F8AE26}" type="slidenum">
              <a:rPr lang="en-US" smtClean="0"/>
              <a:t>7</a:t>
            </a:fld>
            <a:endParaRPr lang="en-US"/>
          </a:p>
        </p:txBody>
      </p:sp>
    </p:spTree>
    <p:extLst>
      <p:ext uri="{BB962C8B-B14F-4D97-AF65-F5344CB8AC3E}">
        <p14:creationId xmlns:p14="http://schemas.microsoft.com/office/powerpoint/2010/main" val="2527064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BBFE02-6DEF-EB49-8C72-2619D6F8AE26}" type="slidenum">
              <a:rPr lang="en-US" smtClean="0"/>
              <a:t>8</a:t>
            </a:fld>
            <a:endParaRPr lang="en-US"/>
          </a:p>
        </p:txBody>
      </p:sp>
    </p:spTree>
    <p:extLst>
      <p:ext uri="{BB962C8B-B14F-4D97-AF65-F5344CB8AC3E}">
        <p14:creationId xmlns:p14="http://schemas.microsoft.com/office/powerpoint/2010/main" val="2057249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AYUSHYA</a:t>
            </a:r>
          </a:p>
        </p:txBody>
      </p:sp>
      <p:sp>
        <p:nvSpPr>
          <p:cNvPr id="4" name="Slide Number Placeholder 3"/>
          <p:cNvSpPr>
            <a:spLocks noGrp="1"/>
          </p:cNvSpPr>
          <p:nvPr>
            <p:ph type="sldNum" sz="quarter" idx="5"/>
          </p:nvPr>
        </p:nvSpPr>
        <p:spPr/>
        <p:txBody>
          <a:bodyPr/>
          <a:lstStyle/>
          <a:p>
            <a:fld id="{78BBFE02-6DEF-EB49-8C72-2619D6F8AE26}" type="slidenum">
              <a:rPr lang="en-US" smtClean="0"/>
              <a:t>16</a:t>
            </a:fld>
            <a:endParaRPr lang="en-US"/>
          </a:p>
        </p:txBody>
      </p:sp>
    </p:spTree>
    <p:extLst>
      <p:ext uri="{BB962C8B-B14F-4D97-AF65-F5344CB8AC3E}">
        <p14:creationId xmlns:p14="http://schemas.microsoft.com/office/powerpoint/2010/main" val="2717333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OMAR</a:t>
            </a:r>
          </a:p>
        </p:txBody>
      </p:sp>
      <p:sp>
        <p:nvSpPr>
          <p:cNvPr id="4" name="Slide Number Placeholder 3"/>
          <p:cNvSpPr>
            <a:spLocks noGrp="1"/>
          </p:cNvSpPr>
          <p:nvPr>
            <p:ph type="sldNum" sz="quarter" idx="5"/>
          </p:nvPr>
        </p:nvSpPr>
        <p:spPr/>
        <p:txBody>
          <a:bodyPr/>
          <a:lstStyle/>
          <a:p>
            <a:fld id="{78BBFE02-6DEF-EB49-8C72-2619D6F8AE26}" type="slidenum">
              <a:rPr lang="en-US" smtClean="0"/>
              <a:t>24</a:t>
            </a:fld>
            <a:endParaRPr lang="en-US"/>
          </a:p>
        </p:txBody>
      </p:sp>
    </p:spTree>
    <p:extLst>
      <p:ext uri="{BB962C8B-B14F-4D97-AF65-F5344CB8AC3E}">
        <p14:creationId xmlns:p14="http://schemas.microsoft.com/office/powerpoint/2010/main" val="3623238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USER STARTS BY INTERACTING WITH OUR REACT JS UI</a:t>
            </a:r>
          </a:p>
          <a:p>
            <a:r>
              <a:rPr lang="en-US" dirty="0"/>
              <a:t>ONCE THE USER COMPLETES THE ONBOARDING, THEY HAVE</a:t>
            </a:r>
          </a:p>
          <a:p>
            <a:r>
              <a:rPr lang="en-US" dirty="0"/>
              <a:t>THE OPTION TO START THE PREDICTOR</a:t>
            </a:r>
          </a:p>
          <a:p>
            <a:endParaRPr lang="en-US" dirty="0"/>
          </a:p>
          <a:p>
            <a:r>
              <a:rPr lang="en-US" dirty="0"/>
              <a:t>THIS USES THE IPC CHANNEL  BETWEEN REACT AND NODE TO </a:t>
            </a:r>
          </a:p>
          <a:p>
            <a:r>
              <a:rPr lang="en-US" dirty="0"/>
              <a:t>REQUEST THE START OF THE PREDICTOR</a:t>
            </a:r>
          </a:p>
          <a:p>
            <a:endParaRPr lang="en-US" dirty="0"/>
          </a:p>
          <a:p>
            <a:r>
              <a:rPr lang="en-US" dirty="0"/>
              <a:t>OUR NODE JS CLIENT SIDE BACKEND CHECKS FOR AVAILABLE</a:t>
            </a:r>
          </a:p>
          <a:p>
            <a:r>
              <a:rPr lang="en-US" dirty="0"/>
              <a:t>MODELS, AND STARTS THE PREDICTOR WITH THE LATEST AVAILABLE</a:t>
            </a:r>
          </a:p>
          <a:p>
            <a:r>
              <a:rPr lang="en-US" dirty="0"/>
              <a:t>MODEL</a:t>
            </a:r>
          </a:p>
          <a:p>
            <a:endParaRPr lang="en-US" dirty="0"/>
          </a:p>
          <a:p>
            <a:r>
              <a:rPr lang="en-US" dirty="0"/>
              <a:t>AT THIS POINT OUR PYTHON SCRIPT INVOKES THE TENSORFLOW</a:t>
            </a:r>
          </a:p>
          <a:p>
            <a:r>
              <a:rPr lang="en-US" dirty="0"/>
              <a:t>API TO LOAD THE SAVED MODEL AND TAKES OVER THE WEBCAM </a:t>
            </a:r>
          </a:p>
          <a:p>
            <a:r>
              <a:rPr lang="en-US" dirty="0"/>
              <a:t>FEED TO RUN THE PREDICTOR</a:t>
            </a:r>
          </a:p>
          <a:p>
            <a:endParaRPr lang="en-US" dirty="0"/>
          </a:p>
          <a:p>
            <a:r>
              <a:rPr lang="en-US" dirty="0"/>
              <a:t>THE PREDICTOR THEN RETURNS ITS PREDICTION, AND USES OUR CUSTOM</a:t>
            </a:r>
          </a:p>
          <a:p>
            <a:r>
              <a:rPr lang="en-US" dirty="0"/>
              <a:t>ACTION PARSER WHICH WE EXPLAINED EARLIER TO SIMULATE KEY PRESSES</a:t>
            </a:r>
          </a:p>
          <a:p>
            <a:r>
              <a:rPr lang="en-US" dirty="0"/>
              <a:t>INTO THE OPERATING SYSTEM</a:t>
            </a:r>
          </a:p>
        </p:txBody>
      </p:sp>
      <p:sp>
        <p:nvSpPr>
          <p:cNvPr id="4" name="Slide Number Placeholder 3"/>
          <p:cNvSpPr>
            <a:spLocks noGrp="1"/>
          </p:cNvSpPr>
          <p:nvPr>
            <p:ph type="sldNum" sz="quarter" idx="5"/>
          </p:nvPr>
        </p:nvSpPr>
        <p:spPr/>
        <p:txBody>
          <a:bodyPr/>
          <a:lstStyle/>
          <a:p>
            <a:fld id="{78BBFE02-6DEF-EB49-8C72-2619D6F8AE26}" type="slidenum">
              <a:rPr lang="en-US" smtClean="0"/>
              <a:t>26</a:t>
            </a:fld>
            <a:endParaRPr lang="en-US"/>
          </a:p>
        </p:txBody>
      </p:sp>
    </p:spTree>
    <p:extLst>
      <p:ext uri="{BB962C8B-B14F-4D97-AF65-F5344CB8AC3E}">
        <p14:creationId xmlns:p14="http://schemas.microsoft.com/office/powerpoint/2010/main" val="466855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111F-2D63-7643-9932-3BD04A2CC5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49240E-408C-AA4C-A708-159F7F4645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D249ED-E9B0-1145-A66C-C59FD191EF1C}"/>
              </a:ext>
            </a:extLst>
          </p:cNvPr>
          <p:cNvSpPr>
            <a:spLocks noGrp="1"/>
          </p:cNvSpPr>
          <p:nvPr>
            <p:ph type="dt" sz="half" idx="10"/>
          </p:nvPr>
        </p:nvSpPr>
        <p:spPr/>
        <p:txBody>
          <a:bodyPr/>
          <a:lstStyle/>
          <a:p>
            <a:fld id="{5F7ED397-BE9E-D141-9A6C-255054DD6328}" type="datetimeFigureOut">
              <a:rPr lang="en-US" smtClean="0"/>
              <a:t>12/19/19</a:t>
            </a:fld>
            <a:endParaRPr lang="en-US"/>
          </a:p>
        </p:txBody>
      </p:sp>
      <p:sp>
        <p:nvSpPr>
          <p:cNvPr id="5" name="Footer Placeholder 4">
            <a:extLst>
              <a:ext uri="{FF2B5EF4-FFF2-40B4-BE49-F238E27FC236}">
                <a16:creationId xmlns:a16="http://schemas.microsoft.com/office/drawing/2014/main" id="{4BB8C012-D621-1848-BDC5-49212C0A53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FC00B9-D771-1643-A1D1-C5D37B266F49}"/>
              </a:ext>
            </a:extLst>
          </p:cNvPr>
          <p:cNvSpPr>
            <a:spLocks noGrp="1"/>
          </p:cNvSpPr>
          <p:nvPr>
            <p:ph type="sldNum" sz="quarter" idx="12"/>
          </p:nvPr>
        </p:nvSpPr>
        <p:spPr/>
        <p:txBody>
          <a:bodyPr/>
          <a:lstStyle/>
          <a:p>
            <a:fld id="{652A3FC2-B756-764F-8E6C-668C707B3D52}" type="slidenum">
              <a:rPr lang="en-US" smtClean="0"/>
              <a:t>‹#›</a:t>
            </a:fld>
            <a:endParaRPr lang="en-US"/>
          </a:p>
        </p:txBody>
      </p:sp>
    </p:spTree>
    <p:extLst>
      <p:ext uri="{BB962C8B-B14F-4D97-AF65-F5344CB8AC3E}">
        <p14:creationId xmlns:p14="http://schemas.microsoft.com/office/powerpoint/2010/main" val="3765818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CCB4D-23AE-D245-B875-0D52A12D82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D05534-0994-A143-96B5-AD6A14DBEA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57EF98-9EF3-774D-82F6-3393081571C6}"/>
              </a:ext>
            </a:extLst>
          </p:cNvPr>
          <p:cNvSpPr>
            <a:spLocks noGrp="1"/>
          </p:cNvSpPr>
          <p:nvPr>
            <p:ph type="dt" sz="half" idx="10"/>
          </p:nvPr>
        </p:nvSpPr>
        <p:spPr/>
        <p:txBody>
          <a:bodyPr/>
          <a:lstStyle/>
          <a:p>
            <a:fld id="{5F7ED397-BE9E-D141-9A6C-255054DD6328}" type="datetimeFigureOut">
              <a:rPr lang="en-US" smtClean="0"/>
              <a:t>12/19/19</a:t>
            </a:fld>
            <a:endParaRPr lang="en-US"/>
          </a:p>
        </p:txBody>
      </p:sp>
      <p:sp>
        <p:nvSpPr>
          <p:cNvPr id="5" name="Footer Placeholder 4">
            <a:extLst>
              <a:ext uri="{FF2B5EF4-FFF2-40B4-BE49-F238E27FC236}">
                <a16:creationId xmlns:a16="http://schemas.microsoft.com/office/drawing/2014/main" id="{73A5337F-C5A4-AD4E-83ED-CA4CF836BF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54DEF9-FC93-5149-913E-887D4C03454E}"/>
              </a:ext>
            </a:extLst>
          </p:cNvPr>
          <p:cNvSpPr>
            <a:spLocks noGrp="1"/>
          </p:cNvSpPr>
          <p:nvPr>
            <p:ph type="sldNum" sz="quarter" idx="12"/>
          </p:nvPr>
        </p:nvSpPr>
        <p:spPr/>
        <p:txBody>
          <a:bodyPr/>
          <a:lstStyle/>
          <a:p>
            <a:fld id="{652A3FC2-B756-764F-8E6C-668C707B3D52}" type="slidenum">
              <a:rPr lang="en-US" smtClean="0"/>
              <a:t>‹#›</a:t>
            </a:fld>
            <a:endParaRPr lang="en-US"/>
          </a:p>
        </p:txBody>
      </p:sp>
    </p:spTree>
    <p:extLst>
      <p:ext uri="{BB962C8B-B14F-4D97-AF65-F5344CB8AC3E}">
        <p14:creationId xmlns:p14="http://schemas.microsoft.com/office/powerpoint/2010/main" val="3025692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111D42-808A-EC4E-83F3-397AE7C5C4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0CC4EA-3351-7F4B-8811-D4982F64B8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A6E68C-DC2B-264E-999D-00AA66EAF2FC}"/>
              </a:ext>
            </a:extLst>
          </p:cNvPr>
          <p:cNvSpPr>
            <a:spLocks noGrp="1"/>
          </p:cNvSpPr>
          <p:nvPr>
            <p:ph type="dt" sz="half" idx="10"/>
          </p:nvPr>
        </p:nvSpPr>
        <p:spPr/>
        <p:txBody>
          <a:bodyPr/>
          <a:lstStyle/>
          <a:p>
            <a:fld id="{5F7ED397-BE9E-D141-9A6C-255054DD6328}" type="datetimeFigureOut">
              <a:rPr lang="en-US" smtClean="0"/>
              <a:t>12/19/19</a:t>
            </a:fld>
            <a:endParaRPr lang="en-US"/>
          </a:p>
        </p:txBody>
      </p:sp>
      <p:sp>
        <p:nvSpPr>
          <p:cNvPr id="5" name="Footer Placeholder 4">
            <a:extLst>
              <a:ext uri="{FF2B5EF4-FFF2-40B4-BE49-F238E27FC236}">
                <a16:creationId xmlns:a16="http://schemas.microsoft.com/office/drawing/2014/main" id="{76F8C36B-D85A-E348-8BA4-88779729A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A7754C-E376-4F4F-9A66-6606A20FBCA0}"/>
              </a:ext>
            </a:extLst>
          </p:cNvPr>
          <p:cNvSpPr>
            <a:spLocks noGrp="1"/>
          </p:cNvSpPr>
          <p:nvPr>
            <p:ph type="sldNum" sz="quarter" idx="12"/>
          </p:nvPr>
        </p:nvSpPr>
        <p:spPr/>
        <p:txBody>
          <a:bodyPr/>
          <a:lstStyle/>
          <a:p>
            <a:fld id="{652A3FC2-B756-764F-8E6C-668C707B3D52}" type="slidenum">
              <a:rPr lang="en-US" smtClean="0"/>
              <a:t>‹#›</a:t>
            </a:fld>
            <a:endParaRPr lang="en-US"/>
          </a:p>
        </p:txBody>
      </p:sp>
    </p:spTree>
    <p:extLst>
      <p:ext uri="{BB962C8B-B14F-4D97-AF65-F5344CB8AC3E}">
        <p14:creationId xmlns:p14="http://schemas.microsoft.com/office/powerpoint/2010/main" val="2425364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4FFE3-0A90-FE4D-97E9-5D0BE587FF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EE703A-0C5B-E245-A164-A8B130C8C4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006C6A-615F-6B48-814D-B5B475C9DF3C}"/>
              </a:ext>
            </a:extLst>
          </p:cNvPr>
          <p:cNvSpPr>
            <a:spLocks noGrp="1"/>
          </p:cNvSpPr>
          <p:nvPr>
            <p:ph type="dt" sz="half" idx="10"/>
          </p:nvPr>
        </p:nvSpPr>
        <p:spPr/>
        <p:txBody>
          <a:bodyPr/>
          <a:lstStyle/>
          <a:p>
            <a:fld id="{5F7ED397-BE9E-D141-9A6C-255054DD6328}" type="datetimeFigureOut">
              <a:rPr lang="en-US" smtClean="0"/>
              <a:t>12/19/19</a:t>
            </a:fld>
            <a:endParaRPr lang="en-US"/>
          </a:p>
        </p:txBody>
      </p:sp>
      <p:sp>
        <p:nvSpPr>
          <p:cNvPr id="5" name="Footer Placeholder 4">
            <a:extLst>
              <a:ext uri="{FF2B5EF4-FFF2-40B4-BE49-F238E27FC236}">
                <a16:creationId xmlns:a16="http://schemas.microsoft.com/office/drawing/2014/main" id="{77D00F4F-3925-D642-858D-8BA265856A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BC96C-8AA5-844C-9BF2-7918E9431B4C}"/>
              </a:ext>
            </a:extLst>
          </p:cNvPr>
          <p:cNvSpPr>
            <a:spLocks noGrp="1"/>
          </p:cNvSpPr>
          <p:nvPr>
            <p:ph type="sldNum" sz="quarter" idx="12"/>
          </p:nvPr>
        </p:nvSpPr>
        <p:spPr/>
        <p:txBody>
          <a:bodyPr/>
          <a:lstStyle/>
          <a:p>
            <a:fld id="{652A3FC2-B756-764F-8E6C-668C707B3D52}" type="slidenum">
              <a:rPr lang="en-US" smtClean="0"/>
              <a:t>‹#›</a:t>
            </a:fld>
            <a:endParaRPr lang="en-US"/>
          </a:p>
        </p:txBody>
      </p:sp>
    </p:spTree>
    <p:extLst>
      <p:ext uri="{BB962C8B-B14F-4D97-AF65-F5344CB8AC3E}">
        <p14:creationId xmlns:p14="http://schemas.microsoft.com/office/powerpoint/2010/main" val="6488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A46AF-4A4A-8041-A6DE-5E98DFE44D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34091E-49C8-4142-AA08-A318C6F3FA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B2C960-7E50-174F-BE74-B5D78D8F3533}"/>
              </a:ext>
            </a:extLst>
          </p:cNvPr>
          <p:cNvSpPr>
            <a:spLocks noGrp="1"/>
          </p:cNvSpPr>
          <p:nvPr>
            <p:ph type="dt" sz="half" idx="10"/>
          </p:nvPr>
        </p:nvSpPr>
        <p:spPr/>
        <p:txBody>
          <a:bodyPr/>
          <a:lstStyle/>
          <a:p>
            <a:fld id="{5F7ED397-BE9E-D141-9A6C-255054DD6328}" type="datetimeFigureOut">
              <a:rPr lang="en-US" smtClean="0"/>
              <a:t>12/19/19</a:t>
            </a:fld>
            <a:endParaRPr lang="en-US"/>
          </a:p>
        </p:txBody>
      </p:sp>
      <p:sp>
        <p:nvSpPr>
          <p:cNvPr id="5" name="Footer Placeholder 4">
            <a:extLst>
              <a:ext uri="{FF2B5EF4-FFF2-40B4-BE49-F238E27FC236}">
                <a16:creationId xmlns:a16="http://schemas.microsoft.com/office/drawing/2014/main" id="{EF68981D-BB7D-244A-9E70-C7BD91A38B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61916C-0C9C-4C4B-A169-3E224C14EB24}"/>
              </a:ext>
            </a:extLst>
          </p:cNvPr>
          <p:cNvSpPr>
            <a:spLocks noGrp="1"/>
          </p:cNvSpPr>
          <p:nvPr>
            <p:ph type="sldNum" sz="quarter" idx="12"/>
          </p:nvPr>
        </p:nvSpPr>
        <p:spPr/>
        <p:txBody>
          <a:bodyPr/>
          <a:lstStyle/>
          <a:p>
            <a:fld id="{652A3FC2-B756-764F-8E6C-668C707B3D52}" type="slidenum">
              <a:rPr lang="en-US" smtClean="0"/>
              <a:t>‹#›</a:t>
            </a:fld>
            <a:endParaRPr lang="en-US"/>
          </a:p>
        </p:txBody>
      </p:sp>
    </p:spTree>
    <p:extLst>
      <p:ext uri="{BB962C8B-B14F-4D97-AF65-F5344CB8AC3E}">
        <p14:creationId xmlns:p14="http://schemas.microsoft.com/office/powerpoint/2010/main" val="2696954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CA762-AB73-D146-973E-DDFFDDC461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ECD91C-CEBF-2E41-9D84-9D6CF6C63F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494987-FFCB-FE40-8887-96B8DE248B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33A651-BF16-E748-BE18-5734FDE03193}"/>
              </a:ext>
            </a:extLst>
          </p:cNvPr>
          <p:cNvSpPr>
            <a:spLocks noGrp="1"/>
          </p:cNvSpPr>
          <p:nvPr>
            <p:ph type="dt" sz="half" idx="10"/>
          </p:nvPr>
        </p:nvSpPr>
        <p:spPr/>
        <p:txBody>
          <a:bodyPr/>
          <a:lstStyle/>
          <a:p>
            <a:fld id="{5F7ED397-BE9E-D141-9A6C-255054DD6328}" type="datetimeFigureOut">
              <a:rPr lang="en-US" smtClean="0"/>
              <a:t>12/19/19</a:t>
            </a:fld>
            <a:endParaRPr lang="en-US"/>
          </a:p>
        </p:txBody>
      </p:sp>
      <p:sp>
        <p:nvSpPr>
          <p:cNvPr id="6" name="Footer Placeholder 5">
            <a:extLst>
              <a:ext uri="{FF2B5EF4-FFF2-40B4-BE49-F238E27FC236}">
                <a16:creationId xmlns:a16="http://schemas.microsoft.com/office/drawing/2014/main" id="{E88B9F72-8FE4-CE41-9C41-46AB2C1D87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DE960C-74F9-D247-BD82-DAE417655DB7}"/>
              </a:ext>
            </a:extLst>
          </p:cNvPr>
          <p:cNvSpPr>
            <a:spLocks noGrp="1"/>
          </p:cNvSpPr>
          <p:nvPr>
            <p:ph type="sldNum" sz="quarter" idx="12"/>
          </p:nvPr>
        </p:nvSpPr>
        <p:spPr/>
        <p:txBody>
          <a:bodyPr/>
          <a:lstStyle/>
          <a:p>
            <a:fld id="{652A3FC2-B756-764F-8E6C-668C707B3D52}" type="slidenum">
              <a:rPr lang="en-US" smtClean="0"/>
              <a:t>‹#›</a:t>
            </a:fld>
            <a:endParaRPr lang="en-US"/>
          </a:p>
        </p:txBody>
      </p:sp>
    </p:spTree>
    <p:extLst>
      <p:ext uri="{BB962C8B-B14F-4D97-AF65-F5344CB8AC3E}">
        <p14:creationId xmlns:p14="http://schemas.microsoft.com/office/powerpoint/2010/main" val="665845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A47AB-0371-CE48-BD39-C1AF5291BF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916D43-2600-D540-B884-6F5E07880F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56B036-7C15-6B44-8701-2EFA5878C6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34A1AC-7134-6049-A17D-B081A859FC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74F4F3-E5BA-0644-848F-3FA3C69A85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1A73C2-A705-094F-9FC2-737F84CE8C3E}"/>
              </a:ext>
            </a:extLst>
          </p:cNvPr>
          <p:cNvSpPr>
            <a:spLocks noGrp="1"/>
          </p:cNvSpPr>
          <p:nvPr>
            <p:ph type="dt" sz="half" idx="10"/>
          </p:nvPr>
        </p:nvSpPr>
        <p:spPr/>
        <p:txBody>
          <a:bodyPr/>
          <a:lstStyle/>
          <a:p>
            <a:fld id="{5F7ED397-BE9E-D141-9A6C-255054DD6328}" type="datetimeFigureOut">
              <a:rPr lang="en-US" smtClean="0"/>
              <a:t>12/19/19</a:t>
            </a:fld>
            <a:endParaRPr lang="en-US"/>
          </a:p>
        </p:txBody>
      </p:sp>
      <p:sp>
        <p:nvSpPr>
          <p:cNvPr id="8" name="Footer Placeholder 7">
            <a:extLst>
              <a:ext uri="{FF2B5EF4-FFF2-40B4-BE49-F238E27FC236}">
                <a16:creationId xmlns:a16="http://schemas.microsoft.com/office/drawing/2014/main" id="{99E94249-3C2E-4148-B6C9-A7095BDDB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821FEE-D0DE-934F-B000-2D48F7CF4814}"/>
              </a:ext>
            </a:extLst>
          </p:cNvPr>
          <p:cNvSpPr>
            <a:spLocks noGrp="1"/>
          </p:cNvSpPr>
          <p:nvPr>
            <p:ph type="sldNum" sz="quarter" idx="12"/>
          </p:nvPr>
        </p:nvSpPr>
        <p:spPr/>
        <p:txBody>
          <a:bodyPr/>
          <a:lstStyle/>
          <a:p>
            <a:fld id="{652A3FC2-B756-764F-8E6C-668C707B3D52}" type="slidenum">
              <a:rPr lang="en-US" smtClean="0"/>
              <a:t>‹#›</a:t>
            </a:fld>
            <a:endParaRPr lang="en-US"/>
          </a:p>
        </p:txBody>
      </p:sp>
    </p:spTree>
    <p:extLst>
      <p:ext uri="{BB962C8B-B14F-4D97-AF65-F5344CB8AC3E}">
        <p14:creationId xmlns:p14="http://schemas.microsoft.com/office/powerpoint/2010/main" val="542312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5E8A7-1D84-AD41-AE56-CD84B83ECA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75F2C8-A74B-0449-8308-1A7A777C7BDC}"/>
              </a:ext>
            </a:extLst>
          </p:cNvPr>
          <p:cNvSpPr>
            <a:spLocks noGrp="1"/>
          </p:cNvSpPr>
          <p:nvPr>
            <p:ph type="dt" sz="half" idx="10"/>
          </p:nvPr>
        </p:nvSpPr>
        <p:spPr/>
        <p:txBody>
          <a:bodyPr/>
          <a:lstStyle/>
          <a:p>
            <a:fld id="{5F7ED397-BE9E-D141-9A6C-255054DD6328}" type="datetimeFigureOut">
              <a:rPr lang="en-US" smtClean="0"/>
              <a:t>12/19/19</a:t>
            </a:fld>
            <a:endParaRPr lang="en-US"/>
          </a:p>
        </p:txBody>
      </p:sp>
      <p:sp>
        <p:nvSpPr>
          <p:cNvPr id="4" name="Footer Placeholder 3">
            <a:extLst>
              <a:ext uri="{FF2B5EF4-FFF2-40B4-BE49-F238E27FC236}">
                <a16:creationId xmlns:a16="http://schemas.microsoft.com/office/drawing/2014/main" id="{6870AC8D-965C-7143-B49F-1A966143C1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43E5D2-4C8E-BF4D-9C86-F468346011FD}"/>
              </a:ext>
            </a:extLst>
          </p:cNvPr>
          <p:cNvSpPr>
            <a:spLocks noGrp="1"/>
          </p:cNvSpPr>
          <p:nvPr>
            <p:ph type="sldNum" sz="quarter" idx="12"/>
          </p:nvPr>
        </p:nvSpPr>
        <p:spPr/>
        <p:txBody>
          <a:bodyPr/>
          <a:lstStyle/>
          <a:p>
            <a:fld id="{652A3FC2-B756-764F-8E6C-668C707B3D52}" type="slidenum">
              <a:rPr lang="en-US" smtClean="0"/>
              <a:t>‹#›</a:t>
            </a:fld>
            <a:endParaRPr lang="en-US"/>
          </a:p>
        </p:txBody>
      </p:sp>
    </p:spTree>
    <p:extLst>
      <p:ext uri="{BB962C8B-B14F-4D97-AF65-F5344CB8AC3E}">
        <p14:creationId xmlns:p14="http://schemas.microsoft.com/office/powerpoint/2010/main" val="3423037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130219-FFCB-5345-BA8A-71601969AD52}"/>
              </a:ext>
            </a:extLst>
          </p:cNvPr>
          <p:cNvSpPr>
            <a:spLocks noGrp="1"/>
          </p:cNvSpPr>
          <p:nvPr>
            <p:ph type="dt" sz="half" idx="10"/>
          </p:nvPr>
        </p:nvSpPr>
        <p:spPr/>
        <p:txBody>
          <a:bodyPr/>
          <a:lstStyle/>
          <a:p>
            <a:fld id="{5F7ED397-BE9E-D141-9A6C-255054DD6328}" type="datetimeFigureOut">
              <a:rPr lang="en-US" smtClean="0"/>
              <a:t>12/19/19</a:t>
            </a:fld>
            <a:endParaRPr lang="en-US"/>
          </a:p>
        </p:txBody>
      </p:sp>
      <p:sp>
        <p:nvSpPr>
          <p:cNvPr id="3" name="Footer Placeholder 2">
            <a:extLst>
              <a:ext uri="{FF2B5EF4-FFF2-40B4-BE49-F238E27FC236}">
                <a16:creationId xmlns:a16="http://schemas.microsoft.com/office/drawing/2014/main" id="{4CBA063E-43E1-D840-891D-007AF2DE51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6CFD5B-70AD-0044-8202-5FDCFC92DD7B}"/>
              </a:ext>
            </a:extLst>
          </p:cNvPr>
          <p:cNvSpPr>
            <a:spLocks noGrp="1"/>
          </p:cNvSpPr>
          <p:nvPr>
            <p:ph type="sldNum" sz="quarter" idx="12"/>
          </p:nvPr>
        </p:nvSpPr>
        <p:spPr/>
        <p:txBody>
          <a:bodyPr/>
          <a:lstStyle/>
          <a:p>
            <a:fld id="{652A3FC2-B756-764F-8E6C-668C707B3D52}" type="slidenum">
              <a:rPr lang="en-US" smtClean="0"/>
              <a:t>‹#›</a:t>
            </a:fld>
            <a:endParaRPr lang="en-US"/>
          </a:p>
        </p:txBody>
      </p:sp>
    </p:spTree>
    <p:extLst>
      <p:ext uri="{BB962C8B-B14F-4D97-AF65-F5344CB8AC3E}">
        <p14:creationId xmlns:p14="http://schemas.microsoft.com/office/powerpoint/2010/main" val="3238527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9EBAA-336C-4243-9311-8C493171F0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0E46B1-27F8-6246-B4A7-DCF18499EB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74A6560-5F7D-EB48-9C7B-004E2A6E28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A7F620-33E0-EB41-B562-041BA60257A8}"/>
              </a:ext>
            </a:extLst>
          </p:cNvPr>
          <p:cNvSpPr>
            <a:spLocks noGrp="1"/>
          </p:cNvSpPr>
          <p:nvPr>
            <p:ph type="dt" sz="half" idx="10"/>
          </p:nvPr>
        </p:nvSpPr>
        <p:spPr/>
        <p:txBody>
          <a:bodyPr/>
          <a:lstStyle/>
          <a:p>
            <a:fld id="{5F7ED397-BE9E-D141-9A6C-255054DD6328}" type="datetimeFigureOut">
              <a:rPr lang="en-US" smtClean="0"/>
              <a:t>12/19/19</a:t>
            </a:fld>
            <a:endParaRPr lang="en-US"/>
          </a:p>
        </p:txBody>
      </p:sp>
      <p:sp>
        <p:nvSpPr>
          <p:cNvPr id="6" name="Footer Placeholder 5">
            <a:extLst>
              <a:ext uri="{FF2B5EF4-FFF2-40B4-BE49-F238E27FC236}">
                <a16:creationId xmlns:a16="http://schemas.microsoft.com/office/drawing/2014/main" id="{C5C3911B-8BF0-574D-8208-5EE9154247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22F271-3D61-2544-9A8B-B5D6A3E00E46}"/>
              </a:ext>
            </a:extLst>
          </p:cNvPr>
          <p:cNvSpPr>
            <a:spLocks noGrp="1"/>
          </p:cNvSpPr>
          <p:nvPr>
            <p:ph type="sldNum" sz="quarter" idx="12"/>
          </p:nvPr>
        </p:nvSpPr>
        <p:spPr/>
        <p:txBody>
          <a:bodyPr/>
          <a:lstStyle/>
          <a:p>
            <a:fld id="{652A3FC2-B756-764F-8E6C-668C707B3D52}" type="slidenum">
              <a:rPr lang="en-US" smtClean="0"/>
              <a:t>‹#›</a:t>
            </a:fld>
            <a:endParaRPr lang="en-US"/>
          </a:p>
        </p:txBody>
      </p:sp>
    </p:spTree>
    <p:extLst>
      <p:ext uri="{BB962C8B-B14F-4D97-AF65-F5344CB8AC3E}">
        <p14:creationId xmlns:p14="http://schemas.microsoft.com/office/powerpoint/2010/main" val="1142125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85F65-69AC-444B-BE58-1F1FFA9010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4173A5-DD35-EB42-B188-A2222614DB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79135F-ABBA-9B4C-A034-D47CE3B67E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E713CF-BA83-8D4B-89DB-292D443EE6F4}"/>
              </a:ext>
            </a:extLst>
          </p:cNvPr>
          <p:cNvSpPr>
            <a:spLocks noGrp="1"/>
          </p:cNvSpPr>
          <p:nvPr>
            <p:ph type="dt" sz="half" idx="10"/>
          </p:nvPr>
        </p:nvSpPr>
        <p:spPr/>
        <p:txBody>
          <a:bodyPr/>
          <a:lstStyle/>
          <a:p>
            <a:fld id="{5F7ED397-BE9E-D141-9A6C-255054DD6328}" type="datetimeFigureOut">
              <a:rPr lang="en-US" smtClean="0"/>
              <a:t>12/19/19</a:t>
            </a:fld>
            <a:endParaRPr lang="en-US"/>
          </a:p>
        </p:txBody>
      </p:sp>
      <p:sp>
        <p:nvSpPr>
          <p:cNvPr id="6" name="Footer Placeholder 5">
            <a:extLst>
              <a:ext uri="{FF2B5EF4-FFF2-40B4-BE49-F238E27FC236}">
                <a16:creationId xmlns:a16="http://schemas.microsoft.com/office/drawing/2014/main" id="{2F128666-C18D-3E43-8A2B-09A4D71797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59E049-EC46-284B-A6FF-46D8A32D9BA4}"/>
              </a:ext>
            </a:extLst>
          </p:cNvPr>
          <p:cNvSpPr>
            <a:spLocks noGrp="1"/>
          </p:cNvSpPr>
          <p:nvPr>
            <p:ph type="sldNum" sz="quarter" idx="12"/>
          </p:nvPr>
        </p:nvSpPr>
        <p:spPr/>
        <p:txBody>
          <a:bodyPr/>
          <a:lstStyle/>
          <a:p>
            <a:fld id="{652A3FC2-B756-764F-8E6C-668C707B3D52}" type="slidenum">
              <a:rPr lang="en-US" smtClean="0"/>
              <a:t>‹#›</a:t>
            </a:fld>
            <a:endParaRPr lang="en-US"/>
          </a:p>
        </p:txBody>
      </p:sp>
    </p:spTree>
    <p:extLst>
      <p:ext uri="{BB962C8B-B14F-4D97-AF65-F5344CB8AC3E}">
        <p14:creationId xmlns:p14="http://schemas.microsoft.com/office/powerpoint/2010/main" val="3754885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A2D337-4297-7C40-AE1C-68FC742768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6C7B74-DCC6-FB47-9C63-2FB8EFAC35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A67DD1-8BE2-1D4B-8D9E-A9311E6DA3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7ED397-BE9E-D141-9A6C-255054DD6328}" type="datetimeFigureOut">
              <a:rPr lang="en-US" smtClean="0"/>
              <a:t>12/19/19</a:t>
            </a:fld>
            <a:endParaRPr lang="en-US"/>
          </a:p>
        </p:txBody>
      </p:sp>
      <p:sp>
        <p:nvSpPr>
          <p:cNvPr id="5" name="Footer Placeholder 4">
            <a:extLst>
              <a:ext uri="{FF2B5EF4-FFF2-40B4-BE49-F238E27FC236}">
                <a16:creationId xmlns:a16="http://schemas.microsoft.com/office/drawing/2014/main" id="{D9C3B46D-E33F-1942-87E9-19BFEAF0C0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9F8787-9EB1-DF48-8258-80E7967125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2A3FC2-B756-764F-8E6C-668C707B3D52}" type="slidenum">
              <a:rPr lang="en-US" smtClean="0"/>
              <a:t>‹#›</a:t>
            </a:fld>
            <a:endParaRPr lang="en-US"/>
          </a:p>
        </p:txBody>
      </p:sp>
    </p:spTree>
    <p:extLst>
      <p:ext uri="{BB962C8B-B14F-4D97-AF65-F5344CB8AC3E}">
        <p14:creationId xmlns:p14="http://schemas.microsoft.com/office/powerpoint/2010/main" val="3966867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2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_rels/slide2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5.jp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CF174F2-2C92-6645-B803-99394EAF9F97}"/>
              </a:ext>
            </a:extLst>
          </p:cNvPr>
          <p:cNvSpPr txBox="1"/>
          <p:nvPr/>
        </p:nvSpPr>
        <p:spPr>
          <a:xfrm>
            <a:off x="4917888" y="4775200"/>
            <a:ext cx="2356222" cy="1477328"/>
          </a:xfrm>
          <a:prstGeom prst="rect">
            <a:avLst/>
          </a:prstGeom>
          <a:noFill/>
        </p:spPr>
        <p:txBody>
          <a:bodyPr wrap="none" rtlCol="0">
            <a:spAutoFit/>
          </a:bodyPr>
          <a:lstStyle/>
          <a:p>
            <a:pPr algn="ctr"/>
            <a:r>
              <a:rPr lang="en-US" dirty="0">
                <a:solidFill>
                  <a:schemeClr val="tx1">
                    <a:lumMod val="95000"/>
                    <a:lumOff val="5000"/>
                  </a:schemeClr>
                </a:solidFill>
                <a:latin typeface="Futura Medium" panose="020B0602020204020303" pitchFamily="34" charset="-79"/>
                <a:cs typeface="Futura Medium" panose="020B0602020204020303" pitchFamily="34" charset="-79"/>
              </a:rPr>
              <a:t>BY</a:t>
            </a:r>
          </a:p>
          <a:p>
            <a:pPr algn="ctr"/>
            <a:r>
              <a:rPr lang="en-US" dirty="0">
                <a:solidFill>
                  <a:schemeClr val="tx1">
                    <a:lumMod val="95000"/>
                    <a:lumOff val="5000"/>
                  </a:schemeClr>
                </a:solidFill>
                <a:latin typeface="Futura Medium" panose="020B0602020204020303" pitchFamily="34" charset="-79"/>
                <a:cs typeface="Futura Medium" panose="020B0602020204020303" pitchFamily="34" charset="-79"/>
              </a:rPr>
              <a:t>AYUSHYA AMITABH</a:t>
            </a:r>
          </a:p>
          <a:p>
            <a:pPr algn="ctr"/>
            <a:r>
              <a:rPr lang="en-US" dirty="0">
                <a:solidFill>
                  <a:schemeClr val="tx1">
                    <a:lumMod val="95000"/>
                    <a:lumOff val="5000"/>
                  </a:schemeClr>
                </a:solidFill>
                <a:latin typeface="Futura Medium" panose="020B0602020204020303" pitchFamily="34" charset="-79"/>
                <a:cs typeface="Futura Medium" panose="020B0602020204020303" pitchFamily="34" charset="-79"/>
              </a:rPr>
              <a:t>CHRIS PANICAN</a:t>
            </a:r>
          </a:p>
          <a:p>
            <a:pPr algn="ctr"/>
            <a:r>
              <a:rPr lang="en-US" dirty="0">
                <a:solidFill>
                  <a:schemeClr val="tx1">
                    <a:lumMod val="95000"/>
                    <a:lumOff val="5000"/>
                  </a:schemeClr>
                </a:solidFill>
                <a:latin typeface="Futura Medium" panose="020B0602020204020303" pitchFamily="34" charset="-79"/>
                <a:cs typeface="Futura Medium" panose="020B0602020204020303" pitchFamily="34" charset="-79"/>
              </a:rPr>
              <a:t>GERRY XU</a:t>
            </a:r>
          </a:p>
          <a:p>
            <a:pPr algn="ctr"/>
            <a:r>
              <a:rPr lang="en-US" dirty="0">
                <a:solidFill>
                  <a:schemeClr val="tx1">
                    <a:lumMod val="95000"/>
                    <a:lumOff val="5000"/>
                  </a:schemeClr>
                </a:solidFill>
                <a:latin typeface="Futura Medium" panose="020B0602020204020303" pitchFamily="34" charset="-79"/>
                <a:cs typeface="Futura Medium" panose="020B0602020204020303" pitchFamily="34" charset="-79"/>
              </a:rPr>
              <a:t>OMAR ELNAGDY</a:t>
            </a:r>
          </a:p>
        </p:txBody>
      </p:sp>
      <p:sp>
        <p:nvSpPr>
          <p:cNvPr id="5" name="Donut 4">
            <a:extLst>
              <a:ext uri="{FF2B5EF4-FFF2-40B4-BE49-F238E27FC236}">
                <a16:creationId xmlns:a16="http://schemas.microsoft.com/office/drawing/2014/main" id="{0AA5B6CD-BFAC-AC40-A11C-1974FEFF9888}"/>
              </a:ext>
            </a:extLst>
          </p:cNvPr>
          <p:cNvSpPr/>
          <p:nvPr/>
        </p:nvSpPr>
        <p:spPr>
          <a:xfrm>
            <a:off x="1115842" y="-1541474"/>
            <a:ext cx="9981453" cy="9981453"/>
          </a:xfrm>
          <a:prstGeom prst="donut">
            <a:avLst>
              <a:gd name="adj" fmla="val 14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6EECC909-3BC1-234F-922C-06D93B028B23}"/>
              </a:ext>
            </a:extLst>
          </p:cNvPr>
          <p:cNvSpPr txBox="1"/>
          <p:nvPr/>
        </p:nvSpPr>
        <p:spPr>
          <a:xfrm>
            <a:off x="1599228" y="3075057"/>
            <a:ext cx="9009262" cy="707886"/>
          </a:xfrm>
          <a:prstGeom prst="rect">
            <a:avLst/>
          </a:prstGeom>
          <a:noFill/>
        </p:spPr>
        <p:txBody>
          <a:bodyPr wrap="none" rtlCol="0">
            <a:spAutoFit/>
          </a:bodyPr>
          <a:lstStyle/>
          <a:p>
            <a:pPr algn="ctr"/>
            <a:r>
              <a:rPr lang="en-US" sz="4000" dirty="0">
                <a:solidFill>
                  <a:schemeClr val="bg1"/>
                </a:solidFill>
                <a:latin typeface="Futura Medium" panose="020B0602020204020303" pitchFamily="34" charset="-79"/>
                <a:cs typeface="Futura Medium" panose="020B0602020204020303" pitchFamily="34" charset="-79"/>
              </a:rPr>
              <a:t>HAND SIGNALS </a:t>
            </a:r>
            <a:r>
              <a:rPr lang="en-US" sz="4000" dirty="0">
                <a:solidFill>
                  <a:srgbClr val="C00000"/>
                </a:solidFill>
                <a:latin typeface="Futura Medium" panose="020B0602020204020303" pitchFamily="34" charset="-79"/>
                <a:cs typeface="Futura Medium" panose="020B0602020204020303" pitchFamily="34" charset="-79"/>
              </a:rPr>
              <a:t>WITH VISUAL DATA</a:t>
            </a:r>
          </a:p>
        </p:txBody>
      </p:sp>
    </p:spTree>
    <p:extLst>
      <p:ext uri="{BB962C8B-B14F-4D97-AF65-F5344CB8AC3E}">
        <p14:creationId xmlns:p14="http://schemas.microsoft.com/office/powerpoint/2010/main" val="1651097603"/>
      </p:ext>
    </p:extLst>
  </p:cSld>
  <p:clrMapOvr>
    <a:masterClrMapping/>
  </p:clrMapOvr>
  <mc:AlternateContent xmlns:mc="http://schemas.openxmlformats.org/markup-compatibility/2006" xmlns:p14="http://schemas.microsoft.com/office/powerpoint/2010/main">
    <mc:Choice Requires="p14">
      <p:transition spd="slow" p14:dur="2000" advTm="1175"/>
    </mc:Choice>
    <mc:Fallback xmlns="">
      <p:transition spd="slow" advTm="11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3D1ECCA9-D8C2-6448-96DB-9FEC3ABA76AE}"/>
              </a:ext>
            </a:extLst>
          </p:cNvPr>
          <p:cNvSpPr txBox="1"/>
          <p:nvPr/>
        </p:nvSpPr>
        <p:spPr>
          <a:xfrm>
            <a:off x="266700" y="342900"/>
            <a:ext cx="3276666"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HAND SIGNALS WITH VISUAL DATA</a:t>
            </a:r>
          </a:p>
        </p:txBody>
      </p:sp>
      <p:sp>
        <p:nvSpPr>
          <p:cNvPr id="18" name="TextBox 17">
            <a:extLst>
              <a:ext uri="{FF2B5EF4-FFF2-40B4-BE49-F238E27FC236}">
                <a16:creationId xmlns:a16="http://schemas.microsoft.com/office/drawing/2014/main" id="{785D18EF-03D0-6044-B60F-AD9613245927}"/>
              </a:ext>
            </a:extLst>
          </p:cNvPr>
          <p:cNvSpPr txBox="1"/>
          <p:nvPr/>
        </p:nvSpPr>
        <p:spPr>
          <a:xfrm>
            <a:off x="266700" y="639600"/>
            <a:ext cx="3182731" cy="646331"/>
          </a:xfrm>
          <a:prstGeom prst="rect">
            <a:avLst/>
          </a:prstGeom>
          <a:noFill/>
        </p:spPr>
        <p:txBody>
          <a:bodyPr wrap="none" rtlCol="0">
            <a:spAutoFit/>
          </a:bodyPr>
          <a:lstStyle/>
          <a:p>
            <a:r>
              <a:rPr lang="en-US" sz="3600" dirty="0">
                <a:solidFill>
                  <a:srgbClr val="C00000"/>
                </a:solidFill>
                <a:latin typeface="Futura Medium" panose="020B0602020204020303" pitchFamily="34" charset="-79"/>
                <a:cs typeface="Futura Medium" panose="020B0602020204020303" pitchFamily="34" charset="-79"/>
              </a:rPr>
              <a:t>CHALLENGES</a:t>
            </a:r>
          </a:p>
        </p:txBody>
      </p:sp>
      <p:sp>
        <p:nvSpPr>
          <p:cNvPr id="19" name="Donut 18">
            <a:extLst>
              <a:ext uri="{FF2B5EF4-FFF2-40B4-BE49-F238E27FC236}">
                <a16:creationId xmlns:a16="http://schemas.microsoft.com/office/drawing/2014/main" id="{C5EBE81F-5FA1-E040-844A-2AA403F811EB}"/>
              </a:ext>
            </a:extLst>
          </p:cNvPr>
          <p:cNvSpPr/>
          <p:nvPr/>
        </p:nvSpPr>
        <p:spPr>
          <a:xfrm>
            <a:off x="147319" y="914152"/>
            <a:ext cx="119381" cy="119381"/>
          </a:xfrm>
          <a:prstGeom prst="donut">
            <a:avLst>
              <a:gd name="adj" fmla="val 2311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66725231-57BD-3B4E-B893-891EC5F753D6}"/>
              </a:ext>
            </a:extLst>
          </p:cNvPr>
          <p:cNvSpPr txBox="1"/>
          <p:nvPr/>
        </p:nvSpPr>
        <p:spPr>
          <a:xfrm>
            <a:off x="266700" y="1921185"/>
            <a:ext cx="5819140" cy="3785652"/>
          </a:xfrm>
          <a:prstGeom prst="rect">
            <a:avLst/>
          </a:prstGeom>
          <a:noFill/>
        </p:spPr>
        <p:txBody>
          <a:bodyPr wrap="square" rtlCol="0">
            <a:spAutoFit/>
          </a:bodyPr>
          <a:lstStyle/>
          <a:p>
            <a:pPr algn="just"/>
            <a:r>
              <a:rPr lang="en-US" sz="2400" dirty="0">
                <a:solidFill>
                  <a:schemeClr val="bg1"/>
                </a:solidFill>
                <a:latin typeface="Google Sans" panose="020B0503030502040204" pitchFamily="34" charset="0"/>
              </a:rPr>
              <a:t>Other challenges our group faced:</a:t>
            </a:r>
          </a:p>
          <a:p>
            <a:pPr algn="just"/>
            <a:endParaRPr lang="en-US" sz="2400" dirty="0">
              <a:solidFill>
                <a:schemeClr val="bg1"/>
              </a:solidFill>
              <a:latin typeface="Google Sans" panose="020B0503030502040204" pitchFamily="34" charset="0"/>
            </a:endParaRPr>
          </a:p>
          <a:p>
            <a:pPr marL="457200" indent="-457200" algn="just">
              <a:buAutoNum type="arabicPeriod"/>
            </a:pPr>
            <a:r>
              <a:rPr lang="en-US" sz="2400" dirty="0">
                <a:solidFill>
                  <a:schemeClr val="bg1"/>
                </a:solidFill>
                <a:latin typeface="Google Sans" panose="020B0503030502040204" pitchFamily="34" charset="0"/>
              </a:rPr>
              <a:t>Motion detection – currently we resorted to simply comparing the current and last detected gesture to combine into a gesture</a:t>
            </a:r>
          </a:p>
          <a:p>
            <a:pPr marL="457200" indent="-457200" algn="just">
              <a:buAutoNum type="arabicPeriod"/>
            </a:pPr>
            <a:r>
              <a:rPr lang="en-US" sz="2400" dirty="0">
                <a:solidFill>
                  <a:schemeClr val="bg1"/>
                </a:solidFill>
                <a:latin typeface="Google Sans" panose="020B0503030502040204" pitchFamily="34" charset="0"/>
              </a:rPr>
              <a:t>Optimization – because of limited time and resources we were unable to test on multiple platforms or even ensure low power usage.</a:t>
            </a:r>
          </a:p>
        </p:txBody>
      </p:sp>
      <p:sp>
        <p:nvSpPr>
          <p:cNvPr id="26" name="TextBox 25">
            <a:extLst>
              <a:ext uri="{FF2B5EF4-FFF2-40B4-BE49-F238E27FC236}">
                <a16:creationId xmlns:a16="http://schemas.microsoft.com/office/drawing/2014/main" id="{4E33FB9E-D31E-BF47-9636-12584E57BCB6}"/>
              </a:ext>
            </a:extLst>
          </p:cNvPr>
          <p:cNvSpPr txBox="1"/>
          <p:nvPr/>
        </p:nvSpPr>
        <p:spPr>
          <a:xfrm>
            <a:off x="274792" y="1285931"/>
            <a:ext cx="1986826"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OTHER CHALLENGES</a:t>
            </a:r>
          </a:p>
        </p:txBody>
      </p:sp>
      <p:sp>
        <p:nvSpPr>
          <p:cNvPr id="16" name="TextBox 15">
            <a:extLst>
              <a:ext uri="{FF2B5EF4-FFF2-40B4-BE49-F238E27FC236}">
                <a16:creationId xmlns:a16="http://schemas.microsoft.com/office/drawing/2014/main" id="{C68A60C1-3D5C-5048-8B62-C3B2DCACD62D}"/>
              </a:ext>
            </a:extLst>
          </p:cNvPr>
          <p:cNvSpPr txBox="1"/>
          <p:nvPr/>
        </p:nvSpPr>
        <p:spPr>
          <a:xfrm>
            <a:off x="4937990" y="6511966"/>
            <a:ext cx="2316019" cy="307777"/>
          </a:xfrm>
          <a:prstGeom prst="rect">
            <a:avLst/>
          </a:prstGeom>
          <a:noFill/>
        </p:spPr>
        <p:txBody>
          <a:bodyPr wrap="none" rtlCol="0">
            <a:spAutoFit/>
          </a:bodyPr>
          <a:lstStyle/>
          <a:p>
            <a:r>
              <a:rPr lang="en-US" sz="1400" dirty="0">
                <a:solidFill>
                  <a:srgbClr val="C1332D"/>
                </a:solidFill>
                <a:latin typeface="Futura Medium" panose="020B0602020204020303" pitchFamily="34" charset="-79"/>
                <a:cs typeface="Futura Medium" panose="020B0602020204020303" pitchFamily="34" charset="-79"/>
              </a:rPr>
              <a:t>FEATURE SPECIFICATION</a:t>
            </a:r>
          </a:p>
        </p:txBody>
      </p:sp>
      <p:sp>
        <p:nvSpPr>
          <p:cNvPr id="30" name="TextBox 29">
            <a:extLst>
              <a:ext uri="{FF2B5EF4-FFF2-40B4-BE49-F238E27FC236}">
                <a16:creationId xmlns:a16="http://schemas.microsoft.com/office/drawing/2014/main" id="{A07B06A1-44F7-8E4E-94BC-76BD0DCACC0C}"/>
              </a:ext>
            </a:extLst>
          </p:cNvPr>
          <p:cNvSpPr txBox="1"/>
          <p:nvPr/>
        </p:nvSpPr>
        <p:spPr>
          <a:xfrm>
            <a:off x="7471953" y="6511963"/>
            <a:ext cx="2114169" cy="307777"/>
          </a:xfrm>
          <a:prstGeom prst="rect">
            <a:avLst/>
          </a:prstGeom>
          <a:noFill/>
        </p:spPr>
        <p:txBody>
          <a:bodyPr wrap="none" rtlCol="0">
            <a:spAutoFit/>
          </a:bodyPr>
          <a:lstStyle/>
          <a:p>
            <a:r>
              <a:rPr lang="en-US" sz="1400" dirty="0">
                <a:solidFill>
                  <a:srgbClr val="C25950"/>
                </a:solidFill>
                <a:latin typeface="Futura Medium" panose="020B0602020204020303" pitchFamily="34" charset="-79"/>
                <a:cs typeface="Futura Medium" panose="020B0602020204020303" pitchFamily="34" charset="-79"/>
              </a:rPr>
              <a:t>TECHNOLOGIES USED</a:t>
            </a:r>
          </a:p>
        </p:txBody>
      </p:sp>
      <p:sp>
        <p:nvSpPr>
          <p:cNvPr id="31" name="TextBox 30">
            <a:extLst>
              <a:ext uri="{FF2B5EF4-FFF2-40B4-BE49-F238E27FC236}">
                <a16:creationId xmlns:a16="http://schemas.microsoft.com/office/drawing/2014/main" id="{0698D3B2-C00D-894F-B2BA-99C8F186D0B2}"/>
              </a:ext>
            </a:extLst>
          </p:cNvPr>
          <p:cNvSpPr txBox="1"/>
          <p:nvPr/>
        </p:nvSpPr>
        <p:spPr>
          <a:xfrm>
            <a:off x="9820673" y="6511963"/>
            <a:ext cx="1475789" cy="307777"/>
          </a:xfrm>
          <a:prstGeom prst="rect">
            <a:avLst/>
          </a:prstGeom>
          <a:noFill/>
        </p:spPr>
        <p:txBody>
          <a:bodyPr wrap="none" rtlCol="0">
            <a:spAutoFit/>
          </a:bodyPr>
          <a:lstStyle/>
          <a:p>
            <a:r>
              <a:rPr lang="en-US" sz="1400" dirty="0">
                <a:solidFill>
                  <a:srgbClr val="C3796F"/>
                </a:solidFill>
                <a:latin typeface="Futura Medium" panose="020B0602020204020303" pitchFamily="34" charset="-79"/>
                <a:cs typeface="Futura Medium" panose="020B0602020204020303" pitchFamily="34" charset="-79"/>
              </a:rPr>
              <a:t>ARCHITECTURE</a:t>
            </a:r>
          </a:p>
        </p:txBody>
      </p:sp>
      <p:sp>
        <p:nvSpPr>
          <p:cNvPr id="32" name="TextBox 31">
            <a:extLst>
              <a:ext uri="{FF2B5EF4-FFF2-40B4-BE49-F238E27FC236}">
                <a16:creationId xmlns:a16="http://schemas.microsoft.com/office/drawing/2014/main" id="{B4CBDD26-4C6F-F74B-98D0-506FE6845225}"/>
              </a:ext>
            </a:extLst>
          </p:cNvPr>
          <p:cNvSpPr txBox="1"/>
          <p:nvPr/>
        </p:nvSpPr>
        <p:spPr>
          <a:xfrm>
            <a:off x="11633733" y="6511962"/>
            <a:ext cx="1599925" cy="307777"/>
          </a:xfrm>
          <a:prstGeom prst="rect">
            <a:avLst/>
          </a:prstGeom>
          <a:noFill/>
        </p:spPr>
        <p:txBody>
          <a:bodyPr wrap="none" rtlCol="0">
            <a:spAutoFit/>
          </a:bodyPr>
          <a:lstStyle/>
          <a:p>
            <a:r>
              <a:rPr lang="en-US" sz="1400" dirty="0">
                <a:solidFill>
                  <a:srgbClr val="C49789"/>
                </a:solidFill>
                <a:latin typeface="Futura Medium" panose="020B0602020204020303" pitchFamily="34" charset="-79"/>
                <a:cs typeface="Futura Medium" panose="020B0602020204020303" pitchFamily="34" charset="-79"/>
              </a:rPr>
              <a:t>DEEP LEARNING</a:t>
            </a:r>
          </a:p>
        </p:txBody>
      </p:sp>
      <p:sp>
        <p:nvSpPr>
          <p:cNvPr id="33" name="TextBox 32">
            <a:extLst>
              <a:ext uri="{FF2B5EF4-FFF2-40B4-BE49-F238E27FC236}">
                <a16:creationId xmlns:a16="http://schemas.microsoft.com/office/drawing/2014/main" id="{736E8985-3B6A-5A48-9CAA-976794F3FEB5}"/>
              </a:ext>
            </a:extLst>
          </p:cNvPr>
          <p:cNvSpPr txBox="1"/>
          <p:nvPr/>
        </p:nvSpPr>
        <p:spPr>
          <a:xfrm>
            <a:off x="13664097" y="6511962"/>
            <a:ext cx="748923" cy="307777"/>
          </a:xfrm>
          <a:prstGeom prst="rect">
            <a:avLst/>
          </a:prstGeom>
          <a:noFill/>
        </p:spPr>
        <p:txBody>
          <a:bodyPr wrap="none" rtlCol="0">
            <a:spAutoFit/>
          </a:bodyPr>
          <a:lstStyle/>
          <a:p>
            <a:r>
              <a:rPr lang="en-US" sz="1400" dirty="0">
                <a:solidFill>
                  <a:srgbClr val="C4BCB0"/>
                </a:solidFill>
                <a:latin typeface="Futura Medium" panose="020B0602020204020303" pitchFamily="34" charset="-79"/>
                <a:cs typeface="Futura Medium" panose="020B0602020204020303" pitchFamily="34" charset="-79"/>
              </a:rPr>
              <a:t>DEMO</a:t>
            </a:r>
          </a:p>
        </p:txBody>
      </p:sp>
    </p:spTree>
    <p:extLst>
      <p:ext uri="{BB962C8B-B14F-4D97-AF65-F5344CB8AC3E}">
        <p14:creationId xmlns:p14="http://schemas.microsoft.com/office/powerpoint/2010/main" val="2372341182"/>
      </p:ext>
    </p:extLst>
  </p:cSld>
  <p:clrMapOvr>
    <a:masterClrMapping/>
  </p:clrMapOvr>
  <mc:AlternateContent xmlns:mc="http://schemas.openxmlformats.org/markup-compatibility/2006" xmlns:p159="http://schemas.microsoft.com/office/powerpoint/2015/09/main">
    <mc:Choice Requires="p159">
      <p:transition advTm="2222">
        <p159:morph option="byObject"/>
      </p:transition>
    </mc:Choice>
    <mc:Fallback xmlns="">
      <p:transition advTm="2222">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8FFEB-1328-EA4A-8E71-9CFA204422EB}"/>
              </a:ext>
            </a:extLst>
          </p:cNvPr>
          <p:cNvSpPr txBox="1"/>
          <p:nvPr/>
        </p:nvSpPr>
        <p:spPr>
          <a:xfrm>
            <a:off x="266700" y="342900"/>
            <a:ext cx="3276666" cy="307777"/>
          </a:xfrm>
          <a:prstGeom prst="rect">
            <a:avLst/>
          </a:prstGeom>
          <a:noFill/>
        </p:spPr>
        <p:txBody>
          <a:bodyPr wrap="none" rtlCol="0">
            <a:spAutoFit/>
          </a:bodyPr>
          <a:lstStyle/>
          <a:p>
            <a:pPr algn="ctr"/>
            <a:r>
              <a:rPr lang="en-US" sz="1400" dirty="0">
                <a:solidFill>
                  <a:schemeClr val="tx1">
                    <a:lumMod val="95000"/>
                    <a:lumOff val="5000"/>
                  </a:schemeClr>
                </a:solidFill>
                <a:latin typeface="Futura Medium" panose="020B0602020204020303" pitchFamily="34" charset="-79"/>
                <a:cs typeface="Futura Medium" panose="020B0602020204020303" pitchFamily="34" charset="-79"/>
              </a:rPr>
              <a:t>HAND SIGNALS WITH VISUAL DATA</a:t>
            </a:r>
          </a:p>
        </p:txBody>
      </p:sp>
      <p:sp>
        <p:nvSpPr>
          <p:cNvPr id="5" name="Donut 4">
            <a:extLst>
              <a:ext uri="{FF2B5EF4-FFF2-40B4-BE49-F238E27FC236}">
                <a16:creationId xmlns:a16="http://schemas.microsoft.com/office/drawing/2014/main" id="{5AED02C5-61EF-E748-A74C-5A23A41D148B}"/>
              </a:ext>
            </a:extLst>
          </p:cNvPr>
          <p:cNvSpPr/>
          <p:nvPr/>
        </p:nvSpPr>
        <p:spPr>
          <a:xfrm>
            <a:off x="3625187" y="958186"/>
            <a:ext cx="4941625" cy="4941625"/>
          </a:xfrm>
          <a:prstGeom prst="donut">
            <a:avLst>
              <a:gd name="adj" fmla="val 213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1C9AD18D-97D8-DF44-AC39-AB47112E1A5F}"/>
              </a:ext>
            </a:extLst>
          </p:cNvPr>
          <p:cNvSpPr txBox="1"/>
          <p:nvPr/>
        </p:nvSpPr>
        <p:spPr>
          <a:xfrm>
            <a:off x="12429479" y="650677"/>
            <a:ext cx="3182731" cy="646331"/>
          </a:xfrm>
          <a:prstGeom prst="rect">
            <a:avLst/>
          </a:prstGeom>
          <a:noFill/>
        </p:spPr>
        <p:txBody>
          <a:bodyPr wrap="none" rtlCol="0">
            <a:spAutoFit/>
          </a:bodyPr>
          <a:lstStyle/>
          <a:p>
            <a:r>
              <a:rPr lang="en-US" sz="3600" dirty="0">
                <a:solidFill>
                  <a:srgbClr val="C00000"/>
                </a:solidFill>
                <a:latin typeface="Futura Medium" panose="020B0602020204020303" pitchFamily="34" charset="-79"/>
                <a:cs typeface="Futura Medium" panose="020B0602020204020303" pitchFamily="34" charset="-79"/>
              </a:rPr>
              <a:t>CHALLENGES</a:t>
            </a:r>
          </a:p>
        </p:txBody>
      </p:sp>
      <p:sp>
        <p:nvSpPr>
          <p:cNvPr id="7" name="TextBox 6">
            <a:extLst>
              <a:ext uri="{FF2B5EF4-FFF2-40B4-BE49-F238E27FC236}">
                <a16:creationId xmlns:a16="http://schemas.microsoft.com/office/drawing/2014/main" id="{260F75DD-8C46-2649-8195-C7D7B9E398D9}"/>
              </a:ext>
            </a:extLst>
          </p:cNvPr>
          <p:cNvSpPr txBox="1"/>
          <p:nvPr/>
        </p:nvSpPr>
        <p:spPr>
          <a:xfrm>
            <a:off x="3259293" y="3179408"/>
            <a:ext cx="5673413" cy="523220"/>
          </a:xfrm>
          <a:prstGeom prst="rect">
            <a:avLst/>
          </a:prstGeom>
          <a:noFill/>
        </p:spPr>
        <p:txBody>
          <a:bodyPr wrap="square" rtlCol="0" anchor="ctr">
            <a:spAutoFit/>
          </a:bodyPr>
          <a:lstStyle/>
          <a:p>
            <a:pPr algn="ctr"/>
            <a:r>
              <a:rPr lang="en-US" sz="2800" dirty="0">
                <a:solidFill>
                  <a:srgbClr val="C00000"/>
                </a:solidFill>
                <a:latin typeface="Futura Medium" panose="020B0602020204020303" pitchFamily="34" charset="-79"/>
                <a:cs typeface="Futura Medium" panose="020B0602020204020303" pitchFamily="34" charset="-79"/>
              </a:rPr>
              <a:t>FEATURE SPECIFICATION</a:t>
            </a:r>
          </a:p>
        </p:txBody>
      </p:sp>
      <p:sp>
        <p:nvSpPr>
          <p:cNvPr id="8" name="TextBox 7">
            <a:extLst>
              <a:ext uri="{FF2B5EF4-FFF2-40B4-BE49-F238E27FC236}">
                <a16:creationId xmlns:a16="http://schemas.microsoft.com/office/drawing/2014/main" id="{54851691-E15D-5B42-9885-8076DB401600}"/>
              </a:ext>
            </a:extLst>
          </p:cNvPr>
          <p:cNvSpPr txBox="1"/>
          <p:nvPr/>
        </p:nvSpPr>
        <p:spPr>
          <a:xfrm>
            <a:off x="5041618" y="6511964"/>
            <a:ext cx="2114169" cy="307777"/>
          </a:xfrm>
          <a:prstGeom prst="rect">
            <a:avLst/>
          </a:prstGeom>
          <a:noFill/>
        </p:spPr>
        <p:txBody>
          <a:bodyPr wrap="none" rtlCol="0">
            <a:spAutoFit/>
          </a:bodyPr>
          <a:lstStyle/>
          <a:p>
            <a:pPr algn="ctr"/>
            <a:r>
              <a:rPr lang="en-US" sz="1400" dirty="0">
                <a:solidFill>
                  <a:srgbClr val="C1332D"/>
                </a:solidFill>
                <a:latin typeface="Futura Medium" panose="020B0602020204020303" pitchFamily="34" charset="-79"/>
                <a:cs typeface="Futura Medium" panose="020B0602020204020303" pitchFamily="34" charset="-79"/>
              </a:rPr>
              <a:t>TECHNOLOGIES USED</a:t>
            </a:r>
          </a:p>
        </p:txBody>
      </p:sp>
      <p:sp>
        <p:nvSpPr>
          <p:cNvPr id="9" name="TextBox 8">
            <a:extLst>
              <a:ext uri="{FF2B5EF4-FFF2-40B4-BE49-F238E27FC236}">
                <a16:creationId xmlns:a16="http://schemas.microsoft.com/office/drawing/2014/main" id="{E66F0A92-DAE8-2240-B9B9-17F75BF12C40}"/>
              </a:ext>
            </a:extLst>
          </p:cNvPr>
          <p:cNvSpPr txBox="1"/>
          <p:nvPr/>
        </p:nvSpPr>
        <p:spPr>
          <a:xfrm>
            <a:off x="7441698" y="6511964"/>
            <a:ext cx="1475790" cy="307777"/>
          </a:xfrm>
          <a:prstGeom prst="rect">
            <a:avLst/>
          </a:prstGeom>
          <a:noFill/>
        </p:spPr>
        <p:txBody>
          <a:bodyPr wrap="none" rtlCol="0">
            <a:spAutoFit/>
          </a:bodyPr>
          <a:lstStyle/>
          <a:p>
            <a:pPr algn="ctr"/>
            <a:r>
              <a:rPr lang="en-US" sz="1400" dirty="0">
                <a:solidFill>
                  <a:srgbClr val="C25950"/>
                </a:solidFill>
                <a:latin typeface="Futura Medium" panose="020B0602020204020303" pitchFamily="34" charset="-79"/>
                <a:cs typeface="Futura Medium" panose="020B0602020204020303" pitchFamily="34" charset="-79"/>
              </a:rPr>
              <a:t>ARCHITECTURE</a:t>
            </a:r>
          </a:p>
        </p:txBody>
      </p:sp>
      <p:sp>
        <p:nvSpPr>
          <p:cNvPr id="10" name="TextBox 9">
            <a:extLst>
              <a:ext uri="{FF2B5EF4-FFF2-40B4-BE49-F238E27FC236}">
                <a16:creationId xmlns:a16="http://schemas.microsoft.com/office/drawing/2014/main" id="{78D5FFAF-5D3D-B04B-BC1C-052828EFF95E}"/>
              </a:ext>
            </a:extLst>
          </p:cNvPr>
          <p:cNvSpPr txBox="1"/>
          <p:nvPr/>
        </p:nvSpPr>
        <p:spPr>
          <a:xfrm>
            <a:off x="9301342" y="6511963"/>
            <a:ext cx="1599925" cy="307777"/>
          </a:xfrm>
          <a:prstGeom prst="rect">
            <a:avLst/>
          </a:prstGeom>
          <a:noFill/>
        </p:spPr>
        <p:txBody>
          <a:bodyPr wrap="none" rtlCol="0">
            <a:spAutoFit/>
          </a:bodyPr>
          <a:lstStyle/>
          <a:p>
            <a:pPr algn="ctr"/>
            <a:r>
              <a:rPr lang="en-US" sz="1400" dirty="0">
                <a:solidFill>
                  <a:srgbClr val="C3796F"/>
                </a:solidFill>
                <a:latin typeface="Futura Medium" panose="020B0602020204020303" pitchFamily="34" charset="-79"/>
                <a:cs typeface="Futura Medium" panose="020B0602020204020303" pitchFamily="34" charset="-79"/>
              </a:rPr>
              <a:t>DEEP LEARNING</a:t>
            </a:r>
          </a:p>
        </p:txBody>
      </p:sp>
      <p:sp>
        <p:nvSpPr>
          <p:cNvPr id="11" name="TextBox 10">
            <a:extLst>
              <a:ext uri="{FF2B5EF4-FFF2-40B4-BE49-F238E27FC236}">
                <a16:creationId xmlns:a16="http://schemas.microsoft.com/office/drawing/2014/main" id="{1177CE2E-4E2E-0743-A616-2C7923FC362D}"/>
              </a:ext>
            </a:extLst>
          </p:cNvPr>
          <p:cNvSpPr txBox="1"/>
          <p:nvPr/>
        </p:nvSpPr>
        <p:spPr>
          <a:xfrm>
            <a:off x="11398391" y="6511963"/>
            <a:ext cx="748923" cy="307777"/>
          </a:xfrm>
          <a:prstGeom prst="rect">
            <a:avLst/>
          </a:prstGeom>
          <a:noFill/>
        </p:spPr>
        <p:txBody>
          <a:bodyPr wrap="none" rtlCol="0">
            <a:spAutoFit/>
          </a:bodyPr>
          <a:lstStyle/>
          <a:p>
            <a:pPr algn="ctr"/>
            <a:r>
              <a:rPr lang="en-US" sz="1400" dirty="0">
                <a:solidFill>
                  <a:srgbClr val="C49789"/>
                </a:solidFill>
                <a:latin typeface="Futura Medium" panose="020B0602020204020303" pitchFamily="34" charset="-79"/>
                <a:cs typeface="Futura Medium" panose="020B0602020204020303" pitchFamily="34" charset="-79"/>
              </a:rPr>
              <a:t>DEMO</a:t>
            </a:r>
          </a:p>
        </p:txBody>
      </p:sp>
    </p:spTree>
    <p:extLst>
      <p:ext uri="{BB962C8B-B14F-4D97-AF65-F5344CB8AC3E}">
        <p14:creationId xmlns:p14="http://schemas.microsoft.com/office/powerpoint/2010/main" val="810892280"/>
      </p:ext>
    </p:extLst>
  </p:cSld>
  <p:clrMapOvr>
    <a:masterClrMapping/>
  </p:clrMapOvr>
  <mc:AlternateContent xmlns:mc="http://schemas.openxmlformats.org/markup-compatibility/2006" xmlns:p159="http://schemas.microsoft.com/office/powerpoint/2015/09/main">
    <mc:Choice Requires="p159">
      <p:transition advTm="1641">
        <p159:morph option="byObject"/>
      </p:transition>
    </mc:Choice>
    <mc:Fallback xmlns="">
      <p:transition advTm="1641">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1D94BA-EEBC-CE41-8123-40C9EA192A39}"/>
              </a:ext>
            </a:extLst>
          </p:cNvPr>
          <p:cNvSpPr txBox="1"/>
          <p:nvPr/>
        </p:nvSpPr>
        <p:spPr>
          <a:xfrm>
            <a:off x="266700" y="342900"/>
            <a:ext cx="3276666"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HAND SIGNALS WITH VISUAL DATA</a:t>
            </a:r>
          </a:p>
        </p:txBody>
      </p:sp>
      <p:sp>
        <p:nvSpPr>
          <p:cNvPr id="9" name="TextBox 8">
            <a:extLst>
              <a:ext uri="{FF2B5EF4-FFF2-40B4-BE49-F238E27FC236}">
                <a16:creationId xmlns:a16="http://schemas.microsoft.com/office/drawing/2014/main" id="{EDD10492-5396-574C-94FD-F34D86361B5E}"/>
              </a:ext>
            </a:extLst>
          </p:cNvPr>
          <p:cNvSpPr txBox="1"/>
          <p:nvPr/>
        </p:nvSpPr>
        <p:spPr>
          <a:xfrm>
            <a:off x="266700" y="639600"/>
            <a:ext cx="5673413" cy="646331"/>
          </a:xfrm>
          <a:prstGeom prst="rect">
            <a:avLst/>
          </a:prstGeom>
          <a:noFill/>
        </p:spPr>
        <p:txBody>
          <a:bodyPr wrap="none" rtlCol="0">
            <a:spAutoFit/>
          </a:bodyPr>
          <a:lstStyle/>
          <a:p>
            <a:r>
              <a:rPr lang="en-US" sz="3600" dirty="0">
                <a:solidFill>
                  <a:srgbClr val="C00000"/>
                </a:solidFill>
                <a:latin typeface="Futura Medium" panose="020B0602020204020303" pitchFamily="34" charset="-79"/>
                <a:cs typeface="Futura Medium" panose="020B0602020204020303" pitchFamily="34" charset="-79"/>
              </a:rPr>
              <a:t>FEATURE SPECIFICATION</a:t>
            </a:r>
          </a:p>
        </p:txBody>
      </p:sp>
      <p:sp>
        <p:nvSpPr>
          <p:cNvPr id="6" name="Donut 5">
            <a:extLst>
              <a:ext uri="{FF2B5EF4-FFF2-40B4-BE49-F238E27FC236}">
                <a16:creationId xmlns:a16="http://schemas.microsoft.com/office/drawing/2014/main" id="{661C9FE9-C07C-5A4A-BACD-F2E9D5E5E37C}"/>
              </a:ext>
            </a:extLst>
          </p:cNvPr>
          <p:cNvSpPr/>
          <p:nvPr/>
        </p:nvSpPr>
        <p:spPr>
          <a:xfrm>
            <a:off x="147319" y="914152"/>
            <a:ext cx="119381" cy="119381"/>
          </a:xfrm>
          <a:prstGeom prst="donut">
            <a:avLst>
              <a:gd name="adj" fmla="val 2311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7A9D06DB-2CC2-F74A-83A3-D8490DCB4199}"/>
              </a:ext>
            </a:extLst>
          </p:cNvPr>
          <p:cNvSpPr txBox="1"/>
          <p:nvPr/>
        </p:nvSpPr>
        <p:spPr>
          <a:xfrm>
            <a:off x="5041618" y="6511964"/>
            <a:ext cx="2114169" cy="307777"/>
          </a:xfrm>
          <a:prstGeom prst="rect">
            <a:avLst/>
          </a:prstGeom>
          <a:noFill/>
        </p:spPr>
        <p:txBody>
          <a:bodyPr wrap="none" rtlCol="0">
            <a:spAutoFit/>
          </a:bodyPr>
          <a:lstStyle/>
          <a:p>
            <a:pPr algn="ctr"/>
            <a:r>
              <a:rPr lang="en-US" sz="1400" dirty="0">
                <a:solidFill>
                  <a:srgbClr val="C1332D"/>
                </a:solidFill>
                <a:latin typeface="Futura Medium" panose="020B0602020204020303" pitchFamily="34" charset="-79"/>
                <a:cs typeface="Futura Medium" panose="020B0602020204020303" pitchFamily="34" charset="-79"/>
              </a:rPr>
              <a:t>TECHNOLOGIES USED</a:t>
            </a:r>
          </a:p>
        </p:txBody>
      </p:sp>
      <p:sp>
        <p:nvSpPr>
          <p:cNvPr id="17" name="TextBox 16">
            <a:extLst>
              <a:ext uri="{FF2B5EF4-FFF2-40B4-BE49-F238E27FC236}">
                <a16:creationId xmlns:a16="http://schemas.microsoft.com/office/drawing/2014/main" id="{F659E5B6-E384-5F41-A2F8-CA6C431F9DC2}"/>
              </a:ext>
            </a:extLst>
          </p:cNvPr>
          <p:cNvSpPr txBox="1"/>
          <p:nvPr/>
        </p:nvSpPr>
        <p:spPr>
          <a:xfrm>
            <a:off x="7441698" y="6511964"/>
            <a:ext cx="1475790" cy="307777"/>
          </a:xfrm>
          <a:prstGeom prst="rect">
            <a:avLst/>
          </a:prstGeom>
          <a:noFill/>
        </p:spPr>
        <p:txBody>
          <a:bodyPr wrap="none" rtlCol="0">
            <a:spAutoFit/>
          </a:bodyPr>
          <a:lstStyle/>
          <a:p>
            <a:pPr algn="ctr"/>
            <a:r>
              <a:rPr lang="en-US" sz="1400" dirty="0">
                <a:solidFill>
                  <a:srgbClr val="C25950"/>
                </a:solidFill>
                <a:latin typeface="Futura Medium" panose="020B0602020204020303" pitchFamily="34" charset="-79"/>
                <a:cs typeface="Futura Medium" panose="020B0602020204020303" pitchFamily="34" charset="-79"/>
              </a:rPr>
              <a:t>ARCHITECTURE</a:t>
            </a:r>
          </a:p>
        </p:txBody>
      </p:sp>
      <p:sp>
        <p:nvSpPr>
          <p:cNvPr id="18" name="TextBox 17">
            <a:extLst>
              <a:ext uri="{FF2B5EF4-FFF2-40B4-BE49-F238E27FC236}">
                <a16:creationId xmlns:a16="http://schemas.microsoft.com/office/drawing/2014/main" id="{73C7FE03-15A4-D14A-BA5B-80B3E21D9E23}"/>
              </a:ext>
            </a:extLst>
          </p:cNvPr>
          <p:cNvSpPr txBox="1"/>
          <p:nvPr/>
        </p:nvSpPr>
        <p:spPr>
          <a:xfrm>
            <a:off x="9301342" y="6511963"/>
            <a:ext cx="1599925" cy="307777"/>
          </a:xfrm>
          <a:prstGeom prst="rect">
            <a:avLst/>
          </a:prstGeom>
          <a:noFill/>
        </p:spPr>
        <p:txBody>
          <a:bodyPr wrap="none" rtlCol="0">
            <a:spAutoFit/>
          </a:bodyPr>
          <a:lstStyle/>
          <a:p>
            <a:pPr algn="ctr"/>
            <a:r>
              <a:rPr lang="en-US" sz="1400" dirty="0">
                <a:solidFill>
                  <a:srgbClr val="C3796F"/>
                </a:solidFill>
                <a:latin typeface="Futura Medium" panose="020B0602020204020303" pitchFamily="34" charset="-79"/>
                <a:cs typeface="Futura Medium" panose="020B0602020204020303" pitchFamily="34" charset="-79"/>
              </a:rPr>
              <a:t>DEEP LEARNING</a:t>
            </a:r>
          </a:p>
        </p:txBody>
      </p:sp>
      <p:sp>
        <p:nvSpPr>
          <p:cNvPr id="19" name="TextBox 18">
            <a:extLst>
              <a:ext uri="{FF2B5EF4-FFF2-40B4-BE49-F238E27FC236}">
                <a16:creationId xmlns:a16="http://schemas.microsoft.com/office/drawing/2014/main" id="{D7BDA397-9468-DB43-9A59-5167F0238ED9}"/>
              </a:ext>
            </a:extLst>
          </p:cNvPr>
          <p:cNvSpPr txBox="1"/>
          <p:nvPr/>
        </p:nvSpPr>
        <p:spPr>
          <a:xfrm>
            <a:off x="11398391" y="6511963"/>
            <a:ext cx="748923" cy="307777"/>
          </a:xfrm>
          <a:prstGeom prst="rect">
            <a:avLst/>
          </a:prstGeom>
          <a:noFill/>
        </p:spPr>
        <p:txBody>
          <a:bodyPr wrap="none" rtlCol="0">
            <a:spAutoFit/>
          </a:bodyPr>
          <a:lstStyle/>
          <a:p>
            <a:pPr algn="ctr"/>
            <a:r>
              <a:rPr lang="en-US" sz="1400" dirty="0">
                <a:solidFill>
                  <a:srgbClr val="C49789"/>
                </a:solidFill>
                <a:latin typeface="Futura Medium" panose="020B0602020204020303" pitchFamily="34" charset="-79"/>
                <a:cs typeface="Futura Medium" panose="020B0602020204020303" pitchFamily="34" charset="-79"/>
              </a:rPr>
              <a:t>DEMO</a:t>
            </a:r>
          </a:p>
        </p:txBody>
      </p:sp>
      <p:sp>
        <p:nvSpPr>
          <p:cNvPr id="20" name="TextBox 19">
            <a:extLst>
              <a:ext uri="{FF2B5EF4-FFF2-40B4-BE49-F238E27FC236}">
                <a16:creationId xmlns:a16="http://schemas.microsoft.com/office/drawing/2014/main" id="{F4E73C16-CE60-5843-AA73-3E922F3F3608}"/>
              </a:ext>
            </a:extLst>
          </p:cNvPr>
          <p:cNvSpPr txBox="1"/>
          <p:nvPr/>
        </p:nvSpPr>
        <p:spPr>
          <a:xfrm>
            <a:off x="276860" y="1352395"/>
            <a:ext cx="5819140" cy="4893647"/>
          </a:xfrm>
          <a:prstGeom prst="rect">
            <a:avLst/>
          </a:prstGeom>
          <a:noFill/>
        </p:spPr>
        <p:txBody>
          <a:bodyPr wrap="square" rtlCol="0">
            <a:spAutoFit/>
          </a:bodyPr>
          <a:lstStyle/>
          <a:p>
            <a:pPr algn="just"/>
            <a:r>
              <a:rPr lang="en-US" sz="2400" dirty="0">
                <a:solidFill>
                  <a:schemeClr val="bg1"/>
                </a:solidFill>
                <a:latin typeface="Google Sans" panose="020B0503030502040204" pitchFamily="34" charset="0"/>
              </a:rPr>
              <a:t>Our completed project had the following feature set:</a:t>
            </a:r>
          </a:p>
          <a:p>
            <a:pPr marL="457200" indent="-457200" algn="just">
              <a:buAutoNum type="arabicPeriod"/>
            </a:pPr>
            <a:r>
              <a:rPr lang="en-US" sz="2400" dirty="0">
                <a:solidFill>
                  <a:schemeClr val="bg1"/>
                </a:solidFill>
                <a:latin typeface="Google Sans" panose="020B0503030502040204" pitchFamily="34" charset="0"/>
              </a:rPr>
              <a:t>Client Side App – with user onboarding, model downloading, starting gesture predictor, and some basic permission checking</a:t>
            </a:r>
          </a:p>
          <a:p>
            <a:pPr marL="457200" indent="-457200" algn="just">
              <a:buAutoNum type="arabicPeriod"/>
            </a:pPr>
            <a:r>
              <a:rPr lang="en-US" sz="2400" dirty="0">
                <a:solidFill>
                  <a:schemeClr val="bg1"/>
                </a:solidFill>
                <a:latin typeface="Google Sans" panose="020B0503030502040204" pitchFamily="34" charset="0"/>
              </a:rPr>
              <a:t>Server Side – allows us as developers to upload new trained models, the user can then download this</a:t>
            </a:r>
          </a:p>
          <a:p>
            <a:pPr marL="457200" indent="-457200" algn="just">
              <a:buAutoNum type="arabicPeriod"/>
            </a:pPr>
            <a:r>
              <a:rPr lang="en-US" sz="2400" dirty="0">
                <a:solidFill>
                  <a:schemeClr val="bg1"/>
                </a:solidFill>
                <a:latin typeface="Google Sans" panose="020B0503030502040204" pitchFamily="34" charset="0"/>
              </a:rPr>
              <a:t>Action Trigger – trigger keyboard and mouse events based on gestures</a:t>
            </a:r>
          </a:p>
          <a:p>
            <a:pPr marL="457200" indent="-457200" algn="just">
              <a:buAutoNum type="arabicPeriod"/>
            </a:pPr>
            <a:r>
              <a:rPr lang="en-US" sz="2400" dirty="0">
                <a:solidFill>
                  <a:schemeClr val="bg1"/>
                </a:solidFill>
                <a:latin typeface="Google Sans" panose="020B0503030502040204" pitchFamily="34" charset="0"/>
              </a:rPr>
              <a:t>Gesture Recognition with static backgrounds (discussed later)</a:t>
            </a:r>
          </a:p>
        </p:txBody>
      </p:sp>
    </p:spTree>
    <p:extLst>
      <p:ext uri="{BB962C8B-B14F-4D97-AF65-F5344CB8AC3E}">
        <p14:creationId xmlns:p14="http://schemas.microsoft.com/office/powerpoint/2010/main" val="3624752675"/>
      </p:ext>
    </p:extLst>
  </p:cSld>
  <p:clrMapOvr>
    <a:masterClrMapping/>
  </p:clrMapOvr>
  <mc:AlternateContent xmlns:mc="http://schemas.openxmlformats.org/markup-compatibility/2006" xmlns:p159="http://schemas.microsoft.com/office/powerpoint/2015/09/main">
    <mc:Choice Requires="p159">
      <p:transition advTm="2002">
        <p159:morph option="byObject"/>
      </p:transition>
    </mc:Choice>
    <mc:Fallback xmlns="">
      <p:transition advTm="2002">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1D94BA-EEBC-CE41-8123-40C9EA192A39}"/>
              </a:ext>
            </a:extLst>
          </p:cNvPr>
          <p:cNvSpPr txBox="1"/>
          <p:nvPr/>
        </p:nvSpPr>
        <p:spPr>
          <a:xfrm>
            <a:off x="266700" y="342900"/>
            <a:ext cx="3276666"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HAND SIGNALS WITH VISUAL DATA</a:t>
            </a:r>
          </a:p>
        </p:txBody>
      </p:sp>
      <p:sp>
        <p:nvSpPr>
          <p:cNvPr id="9" name="TextBox 8">
            <a:extLst>
              <a:ext uri="{FF2B5EF4-FFF2-40B4-BE49-F238E27FC236}">
                <a16:creationId xmlns:a16="http://schemas.microsoft.com/office/drawing/2014/main" id="{EDD10492-5396-574C-94FD-F34D86361B5E}"/>
              </a:ext>
            </a:extLst>
          </p:cNvPr>
          <p:cNvSpPr txBox="1"/>
          <p:nvPr/>
        </p:nvSpPr>
        <p:spPr>
          <a:xfrm>
            <a:off x="266700" y="639600"/>
            <a:ext cx="5673413" cy="646331"/>
          </a:xfrm>
          <a:prstGeom prst="rect">
            <a:avLst/>
          </a:prstGeom>
          <a:noFill/>
        </p:spPr>
        <p:txBody>
          <a:bodyPr wrap="none" rtlCol="0">
            <a:spAutoFit/>
          </a:bodyPr>
          <a:lstStyle/>
          <a:p>
            <a:r>
              <a:rPr lang="en-US" sz="3600" dirty="0">
                <a:solidFill>
                  <a:srgbClr val="C00000"/>
                </a:solidFill>
                <a:latin typeface="Futura Medium" panose="020B0602020204020303" pitchFamily="34" charset="-79"/>
                <a:cs typeface="Futura Medium" panose="020B0602020204020303" pitchFamily="34" charset="-79"/>
              </a:rPr>
              <a:t>FEATURE SPECIFICATION</a:t>
            </a:r>
          </a:p>
        </p:txBody>
      </p:sp>
      <p:sp>
        <p:nvSpPr>
          <p:cNvPr id="6" name="Donut 5">
            <a:extLst>
              <a:ext uri="{FF2B5EF4-FFF2-40B4-BE49-F238E27FC236}">
                <a16:creationId xmlns:a16="http://schemas.microsoft.com/office/drawing/2014/main" id="{661C9FE9-C07C-5A4A-BACD-F2E9D5E5E37C}"/>
              </a:ext>
            </a:extLst>
          </p:cNvPr>
          <p:cNvSpPr/>
          <p:nvPr/>
        </p:nvSpPr>
        <p:spPr>
          <a:xfrm>
            <a:off x="147319" y="914152"/>
            <a:ext cx="119381" cy="119381"/>
          </a:xfrm>
          <a:prstGeom prst="donut">
            <a:avLst>
              <a:gd name="adj" fmla="val 2311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7A9D06DB-2CC2-F74A-83A3-D8490DCB4199}"/>
              </a:ext>
            </a:extLst>
          </p:cNvPr>
          <p:cNvSpPr txBox="1"/>
          <p:nvPr/>
        </p:nvSpPr>
        <p:spPr>
          <a:xfrm>
            <a:off x="5041618" y="6511964"/>
            <a:ext cx="2114169" cy="307777"/>
          </a:xfrm>
          <a:prstGeom prst="rect">
            <a:avLst/>
          </a:prstGeom>
          <a:noFill/>
        </p:spPr>
        <p:txBody>
          <a:bodyPr wrap="none" rtlCol="0">
            <a:spAutoFit/>
          </a:bodyPr>
          <a:lstStyle/>
          <a:p>
            <a:pPr algn="ctr"/>
            <a:r>
              <a:rPr lang="en-US" sz="1400" dirty="0">
                <a:solidFill>
                  <a:srgbClr val="C1332D"/>
                </a:solidFill>
                <a:latin typeface="Futura Medium" panose="020B0602020204020303" pitchFamily="34" charset="-79"/>
                <a:cs typeface="Futura Medium" panose="020B0602020204020303" pitchFamily="34" charset="-79"/>
              </a:rPr>
              <a:t>TECHNOLOGIES USED</a:t>
            </a:r>
          </a:p>
        </p:txBody>
      </p:sp>
      <p:sp>
        <p:nvSpPr>
          <p:cNvPr id="17" name="TextBox 16">
            <a:extLst>
              <a:ext uri="{FF2B5EF4-FFF2-40B4-BE49-F238E27FC236}">
                <a16:creationId xmlns:a16="http://schemas.microsoft.com/office/drawing/2014/main" id="{F659E5B6-E384-5F41-A2F8-CA6C431F9DC2}"/>
              </a:ext>
            </a:extLst>
          </p:cNvPr>
          <p:cNvSpPr txBox="1"/>
          <p:nvPr/>
        </p:nvSpPr>
        <p:spPr>
          <a:xfrm>
            <a:off x="7441698" y="6511964"/>
            <a:ext cx="1475790" cy="307777"/>
          </a:xfrm>
          <a:prstGeom prst="rect">
            <a:avLst/>
          </a:prstGeom>
          <a:noFill/>
        </p:spPr>
        <p:txBody>
          <a:bodyPr wrap="none" rtlCol="0">
            <a:spAutoFit/>
          </a:bodyPr>
          <a:lstStyle/>
          <a:p>
            <a:pPr algn="ctr"/>
            <a:r>
              <a:rPr lang="en-US" sz="1400" dirty="0">
                <a:solidFill>
                  <a:srgbClr val="C25950"/>
                </a:solidFill>
                <a:latin typeface="Futura Medium" panose="020B0602020204020303" pitchFamily="34" charset="-79"/>
                <a:cs typeface="Futura Medium" panose="020B0602020204020303" pitchFamily="34" charset="-79"/>
              </a:rPr>
              <a:t>ARCHITECTURE</a:t>
            </a:r>
          </a:p>
        </p:txBody>
      </p:sp>
      <p:sp>
        <p:nvSpPr>
          <p:cNvPr id="18" name="TextBox 17">
            <a:extLst>
              <a:ext uri="{FF2B5EF4-FFF2-40B4-BE49-F238E27FC236}">
                <a16:creationId xmlns:a16="http://schemas.microsoft.com/office/drawing/2014/main" id="{73C7FE03-15A4-D14A-BA5B-80B3E21D9E23}"/>
              </a:ext>
            </a:extLst>
          </p:cNvPr>
          <p:cNvSpPr txBox="1"/>
          <p:nvPr/>
        </p:nvSpPr>
        <p:spPr>
          <a:xfrm>
            <a:off x="9301342" y="6511963"/>
            <a:ext cx="1599925" cy="307777"/>
          </a:xfrm>
          <a:prstGeom prst="rect">
            <a:avLst/>
          </a:prstGeom>
          <a:noFill/>
        </p:spPr>
        <p:txBody>
          <a:bodyPr wrap="none" rtlCol="0">
            <a:spAutoFit/>
          </a:bodyPr>
          <a:lstStyle/>
          <a:p>
            <a:pPr algn="ctr"/>
            <a:r>
              <a:rPr lang="en-US" sz="1400" dirty="0">
                <a:solidFill>
                  <a:srgbClr val="C3796F"/>
                </a:solidFill>
                <a:latin typeface="Futura Medium" panose="020B0602020204020303" pitchFamily="34" charset="-79"/>
                <a:cs typeface="Futura Medium" panose="020B0602020204020303" pitchFamily="34" charset="-79"/>
              </a:rPr>
              <a:t>DEEP LEARNING</a:t>
            </a:r>
          </a:p>
        </p:txBody>
      </p:sp>
      <p:sp>
        <p:nvSpPr>
          <p:cNvPr id="19" name="TextBox 18">
            <a:extLst>
              <a:ext uri="{FF2B5EF4-FFF2-40B4-BE49-F238E27FC236}">
                <a16:creationId xmlns:a16="http://schemas.microsoft.com/office/drawing/2014/main" id="{D7BDA397-9468-DB43-9A59-5167F0238ED9}"/>
              </a:ext>
            </a:extLst>
          </p:cNvPr>
          <p:cNvSpPr txBox="1"/>
          <p:nvPr/>
        </p:nvSpPr>
        <p:spPr>
          <a:xfrm>
            <a:off x="11398391" y="6511963"/>
            <a:ext cx="748923" cy="307777"/>
          </a:xfrm>
          <a:prstGeom prst="rect">
            <a:avLst/>
          </a:prstGeom>
          <a:noFill/>
        </p:spPr>
        <p:txBody>
          <a:bodyPr wrap="none" rtlCol="0">
            <a:spAutoFit/>
          </a:bodyPr>
          <a:lstStyle/>
          <a:p>
            <a:pPr algn="ctr"/>
            <a:r>
              <a:rPr lang="en-US" sz="1400" dirty="0">
                <a:solidFill>
                  <a:srgbClr val="C49789"/>
                </a:solidFill>
                <a:latin typeface="Futura Medium" panose="020B0602020204020303" pitchFamily="34" charset="-79"/>
                <a:cs typeface="Futura Medium" panose="020B0602020204020303" pitchFamily="34" charset="-79"/>
              </a:rPr>
              <a:t>DEMO</a:t>
            </a:r>
          </a:p>
        </p:txBody>
      </p:sp>
      <p:sp>
        <p:nvSpPr>
          <p:cNvPr id="10" name="TextBox 9">
            <a:extLst>
              <a:ext uri="{FF2B5EF4-FFF2-40B4-BE49-F238E27FC236}">
                <a16:creationId xmlns:a16="http://schemas.microsoft.com/office/drawing/2014/main" id="{F243712D-C53D-D445-A342-A7C72FBE853E}"/>
              </a:ext>
            </a:extLst>
          </p:cNvPr>
          <p:cNvSpPr txBox="1"/>
          <p:nvPr/>
        </p:nvSpPr>
        <p:spPr>
          <a:xfrm>
            <a:off x="274792" y="1285931"/>
            <a:ext cx="1608133"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CLIENT SIDE APP</a:t>
            </a:r>
          </a:p>
        </p:txBody>
      </p:sp>
      <p:pic>
        <p:nvPicPr>
          <p:cNvPr id="2" name="Online Media 1" descr="Screen Recording 2019-12-18 at 9.20.22 PM.mov">
            <a:hlinkClick r:id="" action="ppaction://media"/>
            <a:extLst>
              <a:ext uri="{FF2B5EF4-FFF2-40B4-BE49-F238E27FC236}">
                <a16:creationId xmlns:a16="http://schemas.microsoft.com/office/drawing/2014/main" id="{8BFD3576-EE9C-7847-A61F-2816FB24E4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543" b="2174"/>
          <a:stretch/>
        </p:blipFill>
        <p:spPr>
          <a:xfrm>
            <a:off x="2719402" y="1644429"/>
            <a:ext cx="6546194" cy="4411039"/>
          </a:xfrm>
          <a:prstGeom prst="rect">
            <a:avLst/>
          </a:prstGeom>
        </p:spPr>
      </p:pic>
    </p:spTree>
    <p:extLst>
      <p:ext uri="{BB962C8B-B14F-4D97-AF65-F5344CB8AC3E}">
        <p14:creationId xmlns:p14="http://schemas.microsoft.com/office/powerpoint/2010/main" val="2700916203"/>
      </p:ext>
    </p:extLst>
  </p:cSld>
  <p:clrMapOvr>
    <a:masterClrMapping/>
  </p:clrMapOvr>
  <mc:AlternateContent xmlns:mc="http://schemas.openxmlformats.org/markup-compatibility/2006" xmlns:p159="http://schemas.microsoft.com/office/powerpoint/2015/09/main">
    <mc:Choice Requires="p159">
      <p:transition advTm="17486">
        <p159:morph option="byObject"/>
      </p:transition>
    </mc:Choice>
    <mc:Fallback xmlns="">
      <p:transition advTm="174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6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5" objId="2"/>
        <p14:stopEvt time="17486" objId="2"/>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1D94BA-EEBC-CE41-8123-40C9EA192A39}"/>
              </a:ext>
            </a:extLst>
          </p:cNvPr>
          <p:cNvSpPr txBox="1"/>
          <p:nvPr/>
        </p:nvSpPr>
        <p:spPr>
          <a:xfrm>
            <a:off x="266700" y="342900"/>
            <a:ext cx="3276666"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HAND SIGNALS WITH VISUAL DATA</a:t>
            </a:r>
          </a:p>
        </p:txBody>
      </p:sp>
      <p:sp>
        <p:nvSpPr>
          <p:cNvPr id="9" name="TextBox 8">
            <a:extLst>
              <a:ext uri="{FF2B5EF4-FFF2-40B4-BE49-F238E27FC236}">
                <a16:creationId xmlns:a16="http://schemas.microsoft.com/office/drawing/2014/main" id="{EDD10492-5396-574C-94FD-F34D86361B5E}"/>
              </a:ext>
            </a:extLst>
          </p:cNvPr>
          <p:cNvSpPr txBox="1"/>
          <p:nvPr/>
        </p:nvSpPr>
        <p:spPr>
          <a:xfrm>
            <a:off x="266700" y="639600"/>
            <a:ext cx="5673413" cy="646331"/>
          </a:xfrm>
          <a:prstGeom prst="rect">
            <a:avLst/>
          </a:prstGeom>
          <a:noFill/>
        </p:spPr>
        <p:txBody>
          <a:bodyPr wrap="none" rtlCol="0">
            <a:spAutoFit/>
          </a:bodyPr>
          <a:lstStyle/>
          <a:p>
            <a:r>
              <a:rPr lang="en-US" sz="3600" dirty="0">
                <a:solidFill>
                  <a:srgbClr val="C00000"/>
                </a:solidFill>
                <a:latin typeface="Futura Medium" panose="020B0602020204020303" pitchFamily="34" charset="-79"/>
                <a:cs typeface="Futura Medium" panose="020B0602020204020303" pitchFamily="34" charset="-79"/>
              </a:rPr>
              <a:t>FEATURE SPECIFICATION</a:t>
            </a:r>
          </a:p>
        </p:txBody>
      </p:sp>
      <p:sp>
        <p:nvSpPr>
          <p:cNvPr id="6" name="Donut 5">
            <a:extLst>
              <a:ext uri="{FF2B5EF4-FFF2-40B4-BE49-F238E27FC236}">
                <a16:creationId xmlns:a16="http://schemas.microsoft.com/office/drawing/2014/main" id="{661C9FE9-C07C-5A4A-BACD-F2E9D5E5E37C}"/>
              </a:ext>
            </a:extLst>
          </p:cNvPr>
          <p:cNvSpPr/>
          <p:nvPr/>
        </p:nvSpPr>
        <p:spPr>
          <a:xfrm>
            <a:off x="147319" y="914152"/>
            <a:ext cx="119381" cy="119381"/>
          </a:xfrm>
          <a:prstGeom prst="donut">
            <a:avLst>
              <a:gd name="adj" fmla="val 2311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7A9D06DB-2CC2-F74A-83A3-D8490DCB4199}"/>
              </a:ext>
            </a:extLst>
          </p:cNvPr>
          <p:cNvSpPr txBox="1"/>
          <p:nvPr/>
        </p:nvSpPr>
        <p:spPr>
          <a:xfrm>
            <a:off x="5041618" y="6511964"/>
            <a:ext cx="2114169" cy="307777"/>
          </a:xfrm>
          <a:prstGeom prst="rect">
            <a:avLst/>
          </a:prstGeom>
          <a:noFill/>
        </p:spPr>
        <p:txBody>
          <a:bodyPr wrap="none" rtlCol="0">
            <a:spAutoFit/>
          </a:bodyPr>
          <a:lstStyle/>
          <a:p>
            <a:pPr algn="ctr"/>
            <a:r>
              <a:rPr lang="en-US" sz="1400" dirty="0">
                <a:solidFill>
                  <a:srgbClr val="C1332D"/>
                </a:solidFill>
                <a:latin typeface="Futura Medium" panose="020B0602020204020303" pitchFamily="34" charset="-79"/>
                <a:cs typeface="Futura Medium" panose="020B0602020204020303" pitchFamily="34" charset="-79"/>
              </a:rPr>
              <a:t>TECHNOLOGIES USED</a:t>
            </a:r>
          </a:p>
        </p:txBody>
      </p:sp>
      <p:sp>
        <p:nvSpPr>
          <p:cNvPr id="17" name="TextBox 16">
            <a:extLst>
              <a:ext uri="{FF2B5EF4-FFF2-40B4-BE49-F238E27FC236}">
                <a16:creationId xmlns:a16="http://schemas.microsoft.com/office/drawing/2014/main" id="{F659E5B6-E384-5F41-A2F8-CA6C431F9DC2}"/>
              </a:ext>
            </a:extLst>
          </p:cNvPr>
          <p:cNvSpPr txBox="1"/>
          <p:nvPr/>
        </p:nvSpPr>
        <p:spPr>
          <a:xfrm>
            <a:off x="7441698" y="6511964"/>
            <a:ext cx="1475790" cy="307777"/>
          </a:xfrm>
          <a:prstGeom prst="rect">
            <a:avLst/>
          </a:prstGeom>
          <a:noFill/>
        </p:spPr>
        <p:txBody>
          <a:bodyPr wrap="none" rtlCol="0">
            <a:spAutoFit/>
          </a:bodyPr>
          <a:lstStyle/>
          <a:p>
            <a:pPr algn="ctr"/>
            <a:r>
              <a:rPr lang="en-US" sz="1400" dirty="0">
                <a:solidFill>
                  <a:srgbClr val="C25950"/>
                </a:solidFill>
                <a:latin typeface="Futura Medium" panose="020B0602020204020303" pitchFamily="34" charset="-79"/>
                <a:cs typeface="Futura Medium" panose="020B0602020204020303" pitchFamily="34" charset="-79"/>
              </a:rPr>
              <a:t>ARCHITECTURE</a:t>
            </a:r>
          </a:p>
        </p:txBody>
      </p:sp>
      <p:sp>
        <p:nvSpPr>
          <p:cNvPr id="18" name="TextBox 17">
            <a:extLst>
              <a:ext uri="{FF2B5EF4-FFF2-40B4-BE49-F238E27FC236}">
                <a16:creationId xmlns:a16="http://schemas.microsoft.com/office/drawing/2014/main" id="{73C7FE03-15A4-D14A-BA5B-80B3E21D9E23}"/>
              </a:ext>
            </a:extLst>
          </p:cNvPr>
          <p:cNvSpPr txBox="1"/>
          <p:nvPr/>
        </p:nvSpPr>
        <p:spPr>
          <a:xfrm>
            <a:off x="9301342" y="6511963"/>
            <a:ext cx="1599925" cy="307777"/>
          </a:xfrm>
          <a:prstGeom prst="rect">
            <a:avLst/>
          </a:prstGeom>
          <a:noFill/>
        </p:spPr>
        <p:txBody>
          <a:bodyPr wrap="none" rtlCol="0">
            <a:spAutoFit/>
          </a:bodyPr>
          <a:lstStyle/>
          <a:p>
            <a:pPr algn="ctr"/>
            <a:r>
              <a:rPr lang="en-US" sz="1400" dirty="0">
                <a:solidFill>
                  <a:srgbClr val="C3796F"/>
                </a:solidFill>
                <a:latin typeface="Futura Medium" panose="020B0602020204020303" pitchFamily="34" charset="-79"/>
                <a:cs typeface="Futura Medium" panose="020B0602020204020303" pitchFamily="34" charset="-79"/>
              </a:rPr>
              <a:t>DEEP LEARNING</a:t>
            </a:r>
          </a:p>
        </p:txBody>
      </p:sp>
      <p:sp>
        <p:nvSpPr>
          <p:cNvPr id="19" name="TextBox 18">
            <a:extLst>
              <a:ext uri="{FF2B5EF4-FFF2-40B4-BE49-F238E27FC236}">
                <a16:creationId xmlns:a16="http://schemas.microsoft.com/office/drawing/2014/main" id="{D7BDA397-9468-DB43-9A59-5167F0238ED9}"/>
              </a:ext>
            </a:extLst>
          </p:cNvPr>
          <p:cNvSpPr txBox="1"/>
          <p:nvPr/>
        </p:nvSpPr>
        <p:spPr>
          <a:xfrm>
            <a:off x="11398391" y="6511963"/>
            <a:ext cx="748923" cy="307777"/>
          </a:xfrm>
          <a:prstGeom prst="rect">
            <a:avLst/>
          </a:prstGeom>
          <a:noFill/>
        </p:spPr>
        <p:txBody>
          <a:bodyPr wrap="none" rtlCol="0">
            <a:spAutoFit/>
          </a:bodyPr>
          <a:lstStyle/>
          <a:p>
            <a:pPr algn="ctr"/>
            <a:r>
              <a:rPr lang="en-US" sz="1400" dirty="0">
                <a:solidFill>
                  <a:srgbClr val="C49789"/>
                </a:solidFill>
                <a:latin typeface="Futura Medium" panose="020B0602020204020303" pitchFamily="34" charset="-79"/>
                <a:cs typeface="Futura Medium" panose="020B0602020204020303" pitchFamily="34" charset="-79"/>
              </a:rPr>
              <a:t>DEMO</a:t>
            </a:r>
          </a:p>
        </p:txBody>
      </p:sp>
      <p:sp>
        <p:nvSpPr>
          <p:cNvPr id="10" name="TextBox 9">
            <a:extLst>
              <a:ext uri="{FF2B5EF4-FFF2-40B4-BE49-F238E27FC236}">
                <a16:creationId xmlns:a16="http://schemas.microsoft.com/office/drawing/2014/main" id="{F243712D-C53D-D445-A342-A7C72FBE853E}"/>
              </a:ext>
            </a:extLst>
          </p:cNvPr>
          <p:cNvSpPr txBox="1"/>
          <p:nvPr/>
        </p:nvSpPr>
        <p:spPr>
          <a:xfrm>
            <a:off x="274792" y="1285931"/>
            <a:ext cx="1266693"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SERVER SIDE</a:t>
            </a:r>
          </a:p>
        </p:txBody>
      </p:sp>
      <p:pic>
        <p:nvPicPr>
          <p:cNvPr id="3" name="Online Media 2" descr="Screen Recording 2019-12-18 at 9.14.06 PM.mov">
            <a:hlinkClick r:id="" action="ppaction://media"/>
            <a:extLst>
              <a:ext uri="{FF2B5EF4-FFF2-40B4-BE49-F238E27FC236}">
                <a16:creationId xmlns:a16="http://schemas.microsoft.com/office/drawing/2014/main" id="{F0EA5ACE-208B-964C-90CE-AAFFA1A0031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79842" y="1593708"/>
            <a:ext cx="6921500" cy="4438967"/>
          </a:xfrm>
          <a:prstGeom prst="rect">
            <a:avLst/>
          </a:prstGeom>
        </p:spPr>
      </p:pic>
    </p:spTree>
    <p:extLst>
      <p:ext uri="{BB962C8B-B14F-4D97-AF65-F5344CB8AC3E}">
        <p14:creationId xmlns:p14="http://schemas.microsoft.com/office/powerpoint/2010/main" val="3801961250"/>
      </p:ext>
    </p:extLst>
  </p:cSld>
  <p:clrMapOvr>
    <a:masterClrMapping/>
  </p:clrMapOvr>
  <mc:AlternateContent xmlns:mc="http://schemas.openxmlformats.org/markup-compatibility/2006" xmlns:p159="http://schemas.microsoft.com/office/powerpoint/2015/09/main">
    <mc:Choice Requires="p159">
      <p:transition advTm="7568">
        <p159:morph option="byObject"/>
      </p:transition>
    </mc:Choice>
    <mc:Fallback xmlns="">
      <p:transition advTm="75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p:ext uri="{E180D4A7-C9FB-4DFB-919C-405C955672EB}">
      <p14:showEvtLst xmlns:p14="http://schemas.microsoft.com/office/powerpoint/2010/main">
        <p14:playEvt time="6" objId="3"/>
        <p14:playEvt time="7505" objId="3"/>
        <p14:stopEvt time="7568" objId="3"/>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1D94BA-EEBC-CE41-8123-40C9EA192A39}"/>
              </a:ext>
            </a:extLst>
          </p:cNvPr>
          <p:cNvSpPr txBox="1"/>
          <p:nvPr/>
        </p:nvSpPr>
        <p:spPr>
          <a:xfrm>
            <a:off x="266700" y="342900"/>
            <a:ext cx="3276666"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HAND SIGNALS WITH VISUAL DATA</a:t>
            </a:r>
          </a:p>
        </p:txBody>
      </p:sp>
      <p:sp>
        <p:nvSpPr>
          <p:cNvPr id="9" name="TextBox 8">
            <a:extLst>
              <a:ext uri="{FF2B5EF4-FFF2-40B4-BE49-F238E27FC236}">
                <a16:creationId xmlns:a16="http://schemas.microsoft.com/office/drawing/2014/main" id="{EDD10492-5396-574C-94FD-F34D86361B5E}"/>
              </a:ext>
            </a:extLst>
          </p:cNvPr>
          <p:cNvSpPr txBox="1"/>
          <p:nvPr/>
        </p:nvSpPr>
        <p:spPr>
          <a:xfrm>
            <a:off x="266700" y="639600"/>
            <a:ext cx="5673413" cy="646331"/>
          </a:xfrm>
          <a:prstGeom prst="rect">
            <a:avLst/>
          </a:prstGeom>
          <a:noFill/>
        </p:spPr>
        <p:txBody>
          <a:bodyPr wrap="none" rtlCol="0">
            <a:spAutoFit/>
          </a:bodyPr>
          <a:lstStyle/>
          <a:p>
            <a:r>
              <a:rPr lang="en-US" sz="3600" dirty="0">
                <a:solidFill>
                  <a:srgbClr val="C00000"/>
                </a:solidFill>
                <a:latin typeface="Futura Medium" panose="020B0602020204020303" pitchFamily="34" charset="-79"/>
                <a:cs typeface="Futura Medium" panose="020B0602020204020303" pitchFamily="34" charset="-79"/>
              </a:rPr>
              <a:t>FEATURE SPECIFICATION</a:t>
            </a:r>
          </a:p>
        </p:txBody>
      </p:sp>
      <p:sp>
        <p:nvSpPr>
          <p:cNvPr id="6" name="Donut 5">
            <a:extLst>
              <a:ext uri="{FF2B5EF4-FFF2-40B4-BE49-F238E27FC236}">
                <a16:creationId xmlns:a16="http://schemas.microsoft.com/office/drawing/2014/main" id="{661C9FE9-C07C-5A4A-BACD-F2E9D5E5E37C}"/>
              </a:ext>
            </a:extLst>
          </p:cNvPr>
          <p:cNvSpPr/>
          <p:nvPr/>
        </p:nvSpPr>
        <p:spPr>
          <a:xfrm>
            <a:off x="147319" y="914152"/>
            <a:ext cx="119381" cy="119381"/>
          </a:xfrm>
          <a:prstGeom prst="donut">
            <a:avLst>
              <a:gd name="adj" fmla="val 2311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7A9D06DB-2CC2-F74A-83A3-D8490DCB4199}"/>
              </a:ext>
            </a:extLst>
          </p:cNvPr>
          <p:cNvSpPr txBox="1"/>
          <p:nvPr/>
        </p:nvSpPr>
        <p:spPr>
          <a:xfrm>
            <a:off x="5041618" y="6511964"/>
            <a:ext cx="2114169" cy="307777"/>
          </a:xfrm>
          <a:prstGeom prst="rect">
            <a:avLst/>
          </a:prstGeom>
          <a:noFill/>
        </p:spPr>
        <p:txBody>
          <a:bodyPr wrap="none" rtlCol="0">
            <a:spAutoFit/>
          </a:bodyPr>
          <a:lstStyle/>
          <a:p>
            <a:pPr algn="ctr"/>
            <a:r>
              <a:rPr lang="en-US" sz="1400" dirty="0">
                <a:solidFill>
                  <a:srgbClr val="C1332D"/>
                </a:solidFill>
                <a:latin typeface="Futura Medium" panose="020B0602020204020303" pitchFamily="34" charset="-79"/>
                <a:cs typeface="Futura Medium" panose="020B0602020204020303" pitchFamily="34" charset="-79"/>
              </a:rPr>
              <a:t>TECHNOLOGIES USED</a:t>
            </a:r>
          </a:p>
        </p:txBody>
      </p:sp>
      <p:sp>
        <p:nvSpPr>
          <p:cNvPr id="17" name="TextBox 16">
            <a:extLst>
              <a:ext uri="{FF2B5EF4-FFF2-40B4-BE49-F238E27FC236}">
                <a16:creationId xmlns:a16="http://schemas.microsoft.com/office/drawing/2014/main" id="{F659E5B6-E384-5F41-A2F8-CA6C431F9DC2}"/>
              </a:ext>
            </a:extLst>
          </p:cNvPr>
          <p:cNvSpPr txBox="1"/>
          <p:nvPr/>
        </p:nvSpPr>
        <p:spPr>
          <a:xfrm>
            <a:off x="7441698" y="6511964"/>
            <a:ext cx="1475790" cy="307777"/>
          </a:xfrm>
          <a:prstGeom prst="rect">
            <a:avLst/>
          </a:prstGeom>
          <a:noFill/>
        </p:spPr>
        <p:txBody>
          <a:bodyPr wrap="none" rtlCol="0">
            <a:spAutoFit/>
          </a:bodyPr>
          <a:lstStyle/>
          <a:p>
            <a:pPr algn="ctr"/>
            <a:r>
              <a:rPr lang="en-US" sz="1400" dirty="0">
                <a:solidFill>
                  <a:srgbClr val="C25950"/>
                </a:solidFill>
                <a:latin typeface="Futura Medium" panose="020B0602020204020303" pitchFamily="34" charset="-79"/>
                <a:cs typeface="Futura Medium" panose="020B0602020204020303" pitchFamily="34" charset="-79"/>
              </a:rPr>
              <a:t>ARCHITECTURE</a:t>
            </a:r>
          </a:p>
        </p:txBody>
      </p:sp>
      <p:sp>
        <p:nvSpPr>
          <p:cNvPr id="18" name="TextBox 17">
            <a:extLst>
              <a:ext uri="{FF2B5EF4-FFF2-40B4-BE49-F238E27FC236}">
                <a16:creationId xmlns:a16="http://schemas.microsoft.com/office/drawing/2014/main" id="{73C7FE03-15A4-D14A-BA5B-80B3E21D9E23}"/>
              </a:ext>
            </a:extLst>
          </p:cNvPr>
          <p:cNvSpPr txBox="1"/>
          <p:nvPr/>
        </p:nvSpPr>
        <p:spPr>
          <a:xfrm>
            <a:off x="9301342" y="6511963"/>
            <a:ext cx="1599925" cy="307777"/>
          </a:xfrm>
          <a:prstGeom prst="rect">
            <a:avLst/>
          </a:prstGeom>
          <a:noFill/>
        </p:spPr>
        <p:txBody>
          <a:bodyPr wrap="none" rtlCol="0">
            <a:spAutoFit/>
          </a:bodyPr>
          <a:lstStyle/>
          <a:p>
            <a:pPr algn="ctr"/>
            <a:r>
              <a:rPr lang="en-US" sz="1400" dirty="0">
                <a:solidFill>
                  <a:srgbClr val="C3796F"/>
                </a:solidFill>
                <a:latin typeface="Futura Medium" panose="020B0602020204020303" pitchFamily="34" charset="-79"/>
                <a:cs typeface="Futura Medium" panose="020B0602020204020303" pitchFamily="34" charset="-79"/>
              </a:rPr>
              <a:t>DEEP LEARNING</a:t>
            </a:r>
          </a:p>
        </p:txBody>
      </p:sp>
      <p:sp>
        <p:nvSpPr>
          <p:cNvPr id="19" name="TextBox 18">
            <a:extLst>
              <a:ext uri="{FF2B5EF4-FFF2-40B4-BE49-F238E27FC236}">
                <a16:creationId xmlns:a16="http://schemas.microsoft.com/office/drawing/2014/main" id="{D7BDA397-9468-DB43-9A59-5167F0238ED9}"/>
              </a:ext>
            </a:extLst>
          </p:cNvPr>
          <p:cNvSpPr txBox="1"/>
          <p:nvPr/>
        </p:nvSpPr>
        <p:spPr>
          <a:xfrm>
            <a:off x="11398391" y="6511963"/>
            <a:ext cx="748923" cy="307777"/>
          </a:xfrm>
          <a:prstGeom prst="rect">
            <a:avLst/>
          </a:prstGeom>
          <a:noFill/>
        </p:spPr>
        <p:txBody>
          <a:bodyPr wrap="none" rtlCol="0">
            <a:spAutoFit/>
          </a:bodyPr>
          <a:lstStyle/>
          <a:p>
            <a:pPr algn="ctr"/>
            <a:r>
              <a:rPr lang="en-US" sz="1400" dirty="0">
                <a:solidFill>
                  <a:srgbClr val="C49789"/>
                </a:solidFill>
                <a:latin typeface="Futura Medium" panose="020B0602020204020303" pitchFamily="34" charset="-79"/>
                <a:cs typeface="Futura Medium" panose="020B0602020204020303" pitchFamily="34" charset="-79"/>
              </a:rPr>
              <a:t>DEMO</a:t>
            </a:r>
          </a:p>
        </p:txBody>
      </p:sp>
      <p:sp>
        <p:nvSpPr>
          <p:cNvPr id="10" name="TextBox 9">
            <a:extLst>
              <a:ext uri="{FF2B5EF4-FFF2-40B4-BE49-F238E27FC236}">
                <a16:creationId xmlns:a16="http://schemas.microsoft.com/office/drawing/2014/main" id="{F243712D-C53D-D445-A342-A7C72FBE853E}"/>
              </a:ext>
            </a:extLst>
          </p:cNvPr>
          <p:cNvSpPr txBox="1"/>
          <p:nvPr/>
        </p:nvSpPr>
        <p:spPr>
          <a:xfrm>
            <a:off x="274792" y="1285931"/>
            <a:ext cx="1701235"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ACTION TRIGGER</a:t>
            </a:r>
          </a:p>
        </p:txBody>
      </p:sp>
      <p:pic>
        <p:nvPicPr>
          <p:cNvPr id="4" name="Online Media 3" descr="Screen Recording 2019-12-18 at 9.37.47 PM.mov">
            <a:hlinkClick r:id="" action="ppaction://media"/>
            <a:extLst>
              <a:ext uri="{FF2B5EF4-FFF2-40B4-BE49-F238E27FC236}">
                <a16:creationId xmlns:a16="http://schemas.microsoft.com/office/drawing/2014/main" id="{3707DC53-02AF-1842-9C98-948DDCB60AE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10137"/>
          <a:stretch/>
        </p:blipFill>
        <p:spPr>
          <a:xfrm>
            <a:off x="2013944" y="1689975"/>
            <a:ext cx="8168640" cy="4438264"/>
          </a:xfrm>
          <a:prstGeom prst="rect">
            <a:avLst/>
          </a:prstGeom>
        </p:spPr>
      </p:pic>
    </p:spTree>
    <p:extLst>
      <p:ext uri="{BB962C8B-B14F-4D97-AF65-F5344CB8AC3E}">
        <p14:creationId xmlns:p14="http://schemas.microsoft.com/office/powerpoint/2010/main" val="191571714"/>
      </p:ext>
    </p:extLst>
  </p:cSld>
  <p:clrMapOvr>
    <a:masterClrMapping/>
  </p:clrMapOvr>
  <mc:AlternateContent xmlns:mc="http://schemas.openxmlformats.org/markup-compatibility/2006" xmlns:p159="http://schemas.microsoft.com/office/powerpoint/2015/09/main">
    <mc:Choice Requires="p159">
      <p:transition advTm="5864">
        <p159:morph option="byObject"/>
      </p:transition>
    </mc:Choice>
    <mc:Fallback xmlns="">
      <p:transition advTm="58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E180D4A7-C9FB-4DFB-919C-405C955672EB}">
      <p14:showEvtLst xmlns:p14="http://schemas.microsoft.com/office/powerpoint/2010/main">
        <p14:playEvt time="8" objId="4"/>
        <p14:playEvt time="1708" objId="4"/>
        <p14:playEvt time="3432" objId="4"/>
        <p14:playEvt time="5145" objId="4"/>
        <p14:stopEvt time="5864" objId="4"/>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8FFEB-1328-EA4A-8E71-9CFA204422EB}"/>
              </a:ext>
            </a:extLst>
          </p:cNvPr>
          <p:cNvSpPr txBox="1"/>
          <p:nvPr/>
        </p:nvSpPr>
        <p:spPr>
          <a:xfrm>
            <a:off x="266700" y="342900"/>
            <a:ext cx="3276666" cy="307777"/>
          </a:xfrm>
          <a:prstGeom prst="rect">
            <a:avLst/>
          </a:prstGeom>
          <a:noFill/>
        </p:spPr>
        <p:txBody>
          <a:bodyPr wrap="none" rtlCol="0">
            <a:spAutoFit/>
          </a:bodyPr>
          <a:lstStyle/>
          <a:p>
            <a:pPr algn="ctr"/>
            <a:r>
              <a:rPr lang="en-US" sz="1400" dirty="0">
                <a:solidFill>
                  <a:schemeClr val="tx1">
                    <a:lumMod val="95000"/>
                    <a:lumOff val="5000"/>
                  </a:schemeClr>
                </a:solidFill>
                <a:latin typeface="Futura Medium" panose="020B0602020204020303" pitchFamily="34" charset="-79"/>
                <a:cs typeface="Futura Medium" panose="020B0602020204020303" pitchFamily="34" charset="-79"/>
              </a:rPr>
              <a:t>HAND SIGNALS WITH VISUAL DATA</a:t>
            </a:r>
          </a:p>
        </p:txBody>
      </p:sp>
      <p:sp>
        <p:nvSpPr>
          <p:cNvPr id="5" name="Donut 4">
            <a:extLst>
              <a:ext uri="{FF2B5EF4-FFF2-40B4-BE49-F238E27FC236}">
                <a16:creationId xmlns:a16="http://schemas.microsoft.com/office/drawing/2014/main" id="{5AED02C5-61EF-E748-A74C-5A23A41D148B}"/>
              </a:ext>
            </a:extLst>
          </p:cNvPr>
          <p:cNvSpPr/>
          <p:nvPr/>
        </p:nvSpPr>
        <p:spPr>
          <a:xfrm>
            <a:off x="3625187" y="958186"/>
            <a:ext cx="4941625" cy="4941625"/>
          </a:xfrm>
          <a:prstGeom prst="donut">
            <a:avLst>
              <a:gd name="adj" fmla="val 213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1C9AD18D-97D8-DF44-AC39-AB47112E1A5F}"/>
              </a:ext>
            </a:extLst>
          </p:cNvPr>
          <p:cNvSpPr txBox="1"/>
          <p:nvPr/>
        </p:nvSpPr>
        <p:spPr>
          <a:xfrm>
            <a:off x="12429479" y="650677"/>
            <a:ext cx="5673413" cy="646331"/>
          </a:xfrm>
          <a:prstGeom prst="rect">
            <a:avLst/>
          </a:prstGeom>
          <a:noFill/>
        </p:spPr>
        <p:txBody>
          <a:bodyPr wrap="none" rtlCol="0">
            <a:spAutoFit/>
          </a:bodyPr>
          <a:lstStyle/>
          <a:p>
            <a:r>
              <a:rPr lang="en-US" sz="3600" dirty="0">
                <a:solidFill>
                  <a:srgbClr val="C00000"/>
                </a:solidFill>
                <a:latin typeface="Futura Medium" panose="020B0602020204020303" pitchFamily="34" charset="-79"/>
                <a:cs typeface="Futura Medium" panose="020B0602020204020303" pitchFamily="34" charset="-79"/>
              </a:rPr>
              <a:t>FEATURE SPECIFICATION</a:t>
            </a:r>
          </a:p>
        </p:txBody>
      </p:sp>
      <p:sp>
        <p:nvSpPr>
          <p:cNvPr id="7" name="TextBox 6">
            <a:extLst>
              <a:ext uri="{FF2B5EF4-FFF2-40B4-BE49-F238E27FC236}">
                <a16:creationId xmlns:a16="http://schemas.microsoft.com/office/drawing/2014/main" id="{260F75DD-8C46-2649-8195-C7D7B9E398D9}"/>
              </a:ext>
            </a:extLst>
          </p:cNvPr>
          <p:cNvSpPr txBox="1"/>
          <p:nvPr/>
        </p:nvSpPr>
        <p:spPr>
          <a:xfrm>
            <a:off x="3259293" y="3148631"/>
            <a:ext cx="5673413" cy="584775"/>
          </a:xfrm>
          <a:prstGeom prst="rect">
            <a:avLst/>
          </a:prstGeom>
          <a:noFill/>
        </p:spPr>
        <p:txBody>
          <a:bodyPr wrap="square" rtlCol="0" anchor="ctr">
            <a:spAutoFit/>
          </a:bodyPr>
          <a:lstStyle/>
          <a:p>
            <a:pPr algn="ctr"/>
            <a:r>
              <a:rPr lang="en-US" sz="3200" dirty="0">
                <a:solidFill>
                  <a:srgbClr val="C00000"/>
                </a:solidFill>
                <a:latin typeface="Futura Medium" panose="020B0602020204020303" pitchFamily="34" charset="-79"/>
                <a:cs typeface="Futura Medium" panose="020B0602020204020303" pitchFamily="34" charset="-79"/>
              </a:rPr>
              <a:t>TECHNOLOGIES USED</a:t>
            </a:r>
          </a:p>
        </p:txBody>
      </p:sp>
      <p:sp>
        <p:nvSpPr>
          <p:cNvPr id="8" name="TextBox 7">
            <a:extLst>
              <a:ext uri="{FF2B5EF4-FFF2-40B4-BE49-F238E27FC236}">
                <a16:creationId xmlns:a16="http://schemas.microsoft.com/office/drawing/2014/main" id="{54851691-E15D-5B42-9885-8076DB401600}"/>
              </a:ext>
            </a:extLst>
          </p:cNvPr>
          <p:cNvSpPr txBox="1"/>
          <p:nvPr/>
        </p:nvSpPr>
        <p:spPr>
          <a:xfrm>
            <a:off x="5360808" y="6511964"/>
            <a:ext cx="1475790" cy="307777"/>
          </a:xfrm>
          <a:prstGeom prst="rect">
            <a:avLst/>
          </a:prstGeom>
          <a:noFill/>
        </p:spPr>
        <p:txBody>
          <a:bodyPr wrap="none" rtlCol="0">
            <a:spAutoFit/>
          </a:bodyPr>
          <a:lstStyle/>
          <a:p>
            <a:pPr algn="ctr"/>
            <a:r>
              <a:rPr lang="en-US" sz="1400" dirty="0">
                <a:solidFill>
                  <a:srgbClr val="C1332D"/>
                </a:solidFill>
                <a:latin typeface="Futura Medium" panose="020B0602020204020303" pitchFamily="34" charset="-79"/>
                <a:cs typeface="Futura Medium" panose="020B0602020204020303" pitchFamily="34" charset="-79"/>
              </a:rPr>
              <a:t>ARCHITECTURE</a:t>
            </a:r>
          </a:p>
        </p:txBody>
      </p:sp>
      <p:sp>
        <p:nvSpPr>
          <p:cNvPr id="9" name="TextBox 8">
            <a:extLst>
              <a:ext uri="{FF2B5EF4-FFF2-40B4-BE49-F238E27FC236}">
                <a16:creationId xmlns:a16="http://schemas.microsoft.com/office/drawing/2014/main" id="{E66F0A92-DAE8-2240-B9B9-17F75BF12C40}"/>
              </a:ext>
            </a:extLst>
          </p:cNvPr>
          <p:cNvSpPr txBox="1"/>
          <p:nvPr/>
        </p:nvSpPr>
        <p:spPr>
          <a:xfrm>
            <a:off x="7379636" y="6511964"/>
            <a:ext cx="1599925" cy="307777"/>
          </a:xfrm>
          <a:prstGeom prst="rect">
            <a:avLst/>
          </a:prstGeom>
          <a:noFill/>
        </p:spPr>
        <p:txBody>
          <a:bodyPr wrap="none" rtlCol="0">
            <a:spAutoFit/>
          </a:bodyPr>
          <a:lstStyle/>
          <a:p>
            <a:pPr algn="ctr"/>
            <a:r>
              <a:rPr lang="en-US" sz="1400" dirty="0">
                <a:solidFill>
                  <a:srgbClr val="C25950"/>
                </a:solidFill>
                <a:latin typeface="Futura Medium" panose="020B0602020204020303" pitchFamily="34" charset="-79"/>
                <a:cs typeface="Futura Medium" panose="020B0602020204020303" pitchFamily="34" charset="-79"/>
              </a:rPr>
              <a:t>DEEP LEARNING</a:t>
            </a:r>
          </a:p>
        </p:txBody>
      </p:sp>
      <p:sp>
        <p:nvSpPr>
          <p:cNvPr id="10" name="TextBox 9">
            <a:extLst>
              <a:ext uri="{FF2B5EF4-FFF2-40B4-BE49-F238E27FC236}">
                <a16:creationId xmlns:a16="http://schemas.microsoft.com/office/drawing/2014/main" id="{78D5FFAF-5D3D-B04B-BC1C-052828EFF95E}"/>
              </a:ext>
            </a:extLst>
          </p:cNvPr>
          <p:cNvSpPr txBox="1"/>
          <p:nvPr/>
        </p:nvSpPr>
        <p:spPr>
          <a:xfrm>
            <a:off x="9726846" y="6511963"/>
            <a:ext cx="748923" cy="307777"/>
          </a:xfrm>
          <a:prstGeom prst="rect">
            <a:avLst/>
          </a:prstGeom>
          <a:noFill/>
        </p:spPr>
        <p:txBody>
          <a:bodyPr wrap="none" rtlCol="0">
            <a:spAutoFit/>
          </a:bodyPr>
          <a:lstStyle/>
          <a:p>
            <a:pPr algn="ctr"/>
            <a:r>
              <a:rPr lang="en-US" sz="1400" dirty="0">
                <a:solidFill>
                  <a:srgbClr val="C3796F"/>
                </a:solidFill>
                <a:latin typeface="Futura Medium" panose="020B0602020204020303" pitchFamily="34" charset="-79"/>
                <a:cs typeface="Futura Medium" panose="020B0602020204020303" pitchFamily="34" charset="-79"/>
              </a:rPr>
              <a:t>DEMO</a:t>
            </a:r>
          </a:p>
        </p:txBody>
      </p:sp>
    </p:spTree>
    <p:extLst>
      <p:ext uri="{BB962C8B-B14F-4D97-AF65-F5344CB8AC3E}">
        <p14:creationId xmlns:p14="http://schemas.microsoft.com/office/powerpoint/2010/main" val="252635640"/>
      </p:ext>
    </p:extLst>
  </p:cSld>
  <p:clrMapOvr>
    <a:masterClrMapping/>
  </p:clrMapOvr>
  <mc:AlternateContent xmlns:mc="http://schemas.openxmlformats.org/markup-compatibility/2006" xmlns:p159="http://schemas.microsoft.com/office/powerpoint/2015/09/main">
    <mc:Choice Requires="p159">
      <p:transition advTm="725">
        <p159:morph option="byObject"/>
      </p:transition>
    </mc:Choice>
    <mc:Fallback xmlns="">
      <p:transition advTm="725">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1D94BA-EEBC-CE41-8123-40C9EA192A39}"/>
              </a:ext>
            </a:extLst>
          </p:cNvPr>
          <p:cNvSpPr txBox="1"/>
          <p:nvPr/>
        </p:nvSpPr>
        <p:spPr>
          <a:xfrm>
            <a:off x="266700" y="342900"/>
            <a:ext cx="3276666"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HAND SIGNALS WITH VISUAL DATA</a:t>
            </a:r>
          </a:p>
        </p:txBody>
      </p:sp>
      <p:sp>
        <p:nvSpPr>
          <p:cNvPr id="9" name="TextBox 8">
            <a:extLst>
              <a:ext uri="{FF2B5EF4-FFF2-40B4-BE49-F238E27FC236}">
                <a16:creationId xmlns:a16="http://schemas.microsoft.com/office/drawing/2014/main" id="{EDD10492-5396-574C-94FD-F34D86361B5E}"/>
              </a:ext>
            </a:extLst>
          </p:cNvPr>
          <p:cNvSpPr txBox="1"/>
          <p:nvPr/>
        </p:nvSpPr>
        <p:spPr>
          <a:xfrm>
            <a:off x="266700" y="639600"/>
            <a:ext cx="5154232" cy="646331"/>
          </a:xfrm>
          <a:prstGeom prst="rect">
            <a:avLst/>
          </a:prstGeom>
          <a:noFill/>
        </p:spPr>
        <p:txBody>
          <a:bodyPr wrap="none" rtlCol="0">
            <a:spAutoFit/>
          </a:bodyPr>
          <a:lstStyle/>
          <a:p>
            <a:r>
              <a:rPr lang="en-US" sz="3600" dirty="0">
                <a:solidFill>
                  <a:srgbClr val="C00000"/>
                </a:solidFill>
                <a:latin typeface="Futura Medium" panose="020B0602020204020303" pitchFamily="34" charset="-79"/>
                <a:cs typeface="Futura Medium" panose="020B0602020204020303" pitchFamily="34" charset="-79"/>
              </a:rPr>
              <a:t>TECHNOLOGIES USED</a:t>
            </a:r>
          </a:p>
        </p:txBody>
      </p:sp>
      <p:sp>
        <p:nvSpPr>
          <p:cNvPr id="6" name="Donut 5">
            <a:extLst>
              <a:ext uri="{FF2B5EF4-FFF2-40B4-BE49-F238E27FC236}">
                <a16:creationId xmlns:a16="http://schemas.microsoft.com/office/drawing/2014/main" id="{661C9FE9-C07C-5A4A-BACD-F2E9D5E5E37C}"/>
              </a:ext>
            </a:extLst>
          </p:cNvPr>
          <p:cNvSpPr/>
          <p:nvPr/>
        </p:nvSpPr>
        <p:spPr>
          <a:xfrm>
            <a:off x="147319" y="914152"/>
            <a:ext cx="119381" cy="119381"/>
          </a:xfrm>
          <a:prstGeom prst="donut">
            <a:avLst>
              <a:gd name="adj" fmla="val 2311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F4E73C16-CE60-5843-AA73-3E922F3F3608}"/>
              </a:ext>
            </a:extLst>
          </p:cNvPr>
          <p:cNvSpPr txBox="1"/>
          <p:nvPr/>
        </p:nvSpPr>
        <p:spPr>
          <a:xfrm>
            <a:off x="276860" y="2459504"/>
            <a:ext cx="5819140" cy="2308324"/>
          </a:xfrm>
          <a:prstGeom prst="rect">
            <a:avLst/>
          </a:prstGeom>
          <a:noFill/>
        </p:spPr>
        <p:txBody>
          <a:bodyPr wrap="square" rtlCol="0">
            <a:spAutoFit/>
          </a:bodyPr>
          <a:lstStyle/>
          <a:p>
            <a:pPr algn="just"/>
            <a:r>
              <a:rPr lang="en-US" sz="2400" dirty="0">
                <a:solidFill>
                  <a:schemeClr val="bg1"/>
                </a:solidFill>
                <a:latin typeface="Google Sans" panose="020B0503030502040204" pitchFamily="34" charset="0"/>
              </a:rPr>
              <a:t>Let’s break down each feature set, to see what they’re each made of</a:t>
            </a:r>
          </a:p>
          <a:p>
            <a:pPr marL="457200" indent="-457200" algn="just">
              <a:buAutoNum type="arabicPeriod"/>
            </a:pPr>
            <a:r>
              <a:rPr lang="en-US" sz="2400" dirty="0">
                <a:solidFill>
                  <a:schemeClr val="bg1"/>
                </a:solidFill>
                <a:latin typeface="Google Sans" panose="020B0503030502040204" pitchFamily="34" charset="0"/>
              </a:rPr>
              <a:t>Client Side App</a:t>
            </a:r>
          </a:p>
          <a:p>
            <a:pPr marL="457200" indent="-457200">
              <a:buAutoNum type="arabicPeriod"/>
            </a:pPr>
            <a:r>
              <a:rPr lang="en-US" sz="2400" dirty="0">
                <a:solidFill>
                  <a:schemeClr val="bg1"/>
                </a:solidFill>
                <a:latin typeface="Google Sans" panose="020B0503030502040204" pitchFamily="34" charset="0"/>
              </a:rPr>
              <a:t>Gesture Recognition (discussed in depth later)</a:t>
            </a:r>
          </a:p>
          <a:p>
            <a:pPr marL="457200" indent="-457200" algn="just">
              <a:buAutoNum type="arabicPeriod"/>
            </a:pPr>
            <a:r>
              <a:rPr lang="en-US" sz="2400" dirty="0">
                <a:solidFill>
                  <a:schemeClr val="bg1"/>
                </a:solidFill>
                <a:latin typeface="Google Sans" panose="020B0503030502040204" pitchFamily="34" charset="0"/>
              </a:rPr>
              <a:t>Action Trigger</a:t>
            </a:r>
          </a:p>
        </p:txBody>
      </p:sp>
      <p:sp>
        <p:nvSpPr>
          <p:cNvPr id="10" name="TextBox 9">
            <a:extLst>
              <a:ext uri="{FF2B5EF4-FFF2-40B4-BE49-F238E27FC236}">
                <a16:creationId xmlns:a16="http://schemas.microsoft.com/office/drawing/2014/main" id="{6AD7EBBA-FEC0-BF41-852D-5E1F379D3822}"/>
              </a:ext>
            </a:extLst>
          </p:cNvPr>
          <p:cNvSpPr txBox="1"/>
          <p:nvPr/>
        </p:nvSpPr>
        <p:spPr>
          <a:xfrm>
            <a:off x="5360808" y="6511964"/>
            <a:ext cx="1475790" cy="307777"/>
          </a:xfrm>
          <a:prstGeom prst="rect">
            <a:avLst/>
          </a:prstGeom>
          <a:noFill/>
        </p:spPr>
        <p:txBody>
          <a:bodyPr wrap="none" rtlCol="0">
            <a:spAutoFit/>
          </a:bodyPr>
          <a:lstStyle/>
          <a:p>
            <a:pPr algn="ctr"/>
            <a:r>
              <a:rPr lang="en-US" sz="1400" dirty="0">
                <a:solidFill>
                  <a:srgbClr val="C1332D"/>
                </a:solidFill>
                <a:latin typeface="Futura Medium" panose="020B0602020204020303" pitchFamily="34" charset="-79"/>
                <a:cs typeface="Futura Medium" panose="020B0602020204020303" pitchFamily="34" charset="-79"/>
              </a:rPr>
              <a:t>ARCHITECTURE</a:t>
            </a:r>
          </a:p>
        </p:txBody>
      </p:sp>
      <p:sp>
        <p:nvSpPr>
          <p:cNvPr id="11" name="TextBox 10">
            <a:extLst>
              <a:ext uri="{FF2B5EF4-FFF2-40B4-BE49-F238E27FC236}">
                <a16:creationId xmlns:a16="http://schemas.microsoft.com/office/drawing/2014/main" id="{6FF1CA1F-F305-6640-B7A8-BFE25063484A}"/>
              </a:ext>
            </a:extLst>
          </p:cNvPr>
          <p:cNvSpPr txBox="1"/>
          <p:nvPr/>
        </p:nvSpPr>
        <p:spPr>
          <a:xfrm>
            <a:off x="7379636" y="6511964"/>
            <a:ext cx="1599925" cy="307777"/>
          </a:xfrm>
          <a:prstGeom prst="rect">
            <a:avLst/>
          </a:prstGeom>
          <a:noFill/>
        </p:spPr>
        <p:txBody>
          <a:bodyPr wrap="none" rtlCol="0">
            <a:spAutoFit/>
          </a:bodyPr>
          <a:lstStyle/>
          <a:p>
            <a:pPr algn="ctr"/>
            <a:r>
              <a:rPr lang="en-US" sz="1400" dirty="0">
                <a:solidFill>
                  <a:srgbClr val="C25950"/>
                </a:solidFill>
                <a:latin typeface="Futura Medium" panose="020B0602020204020303" pitchFamily="34" charset="-79"/>
                <a:cs typeface="Futura Medium" panose="020B0602020204020303" pitchFamily="34" charset="-79"/>
              </a:rPr>
              <a:t>DEEP LEARNING</a:t>
            </a:r>
          </a:p>
        </p:txBody>
      </p:sp>
      <p:sp>
        <p:nvSpPr>
          <p:cNvPr id="12" name="TextBox 11">
            <a:extLst>
              <a:ext uri="{FF2B5EF4-FFF2-40B4-BE49-F238E27FC236}">
                <a16:creationId xmlns:a16="http://schemas.microsoft.com/office/drawing/2014/main" id="{4C7114D6-8128-0E43-8C36-72A376F2DA0E}"/>
              </a:ext>
            </a:extLst>
          </p:cNvPr>
          <p:cNvSpPr txBox="1"/>
          <p:nvPr/>
        </p:nvSpPr>
        <p:spPr>
          <a:xfrm>
            <a:off x="9726846" y="6511963"/>
            <a:ext cx="748923" cy="307777"/>
          </a:xfrm>
          <a:prstGeom prst="rect">
            <a:avLst/>
          </a:prstGeom>
          <a:noFill/>
        </p:spPr>
        <p:txBody>
          <a:bodyPr wrap="none" rtlCol="0">
            <a:spAutoFit/>
          </a:bodyPr>
          <a:lstStyle/>
          <a:p>
            <a:pPr algn="ctr"/>
            <a:r>
              <a:rPr lang="en-US" sz="1400" dirty="0">
                <a:solidFill>
                  <a:srgbClr val="C3796F"/>
                </a:solidFill>
                <a:latin typeface="Futura Medium" panose="020B0602020204020303" pitchFamily="34" charset="-79"/>
                <a:cs typeface="Futura Medium" panose="020B0602020204020303" pitchFamily="34" charset="-79"/>
              </a:rPr>
              <a:t>DEMO</a:t>
            </a:r>
          </a:p>
        </p:txBody>
      </p:sp>
    </p:spTree>
    <p:extLst>
      <p:ext uri="{BB962C8B-B14F-4D97-AF65-F5344CB8AC3E}">
        <p14:creationId xmlns:p14="http://schemas.microsoft.com/office/powerpoint/2010/main" val="1108428448"/>
      </p:ext>
    </p:extLst>
  </p:cSld>
  <p:clrMapOvr>
    <a:masterClrMapping/>
  </p:clrMapOvr>
  <mc:AlternateContent xmlns:mc="http://schemas.openxmlformats.org/markup-compatibility/2006" xmlns:p159="http://schemas.microsoft.com/office/powerpoint/2015/09/main">
    <mc:Choice Requires="p159">
      <p:transition advTm="823">
        <p159:morph option="byObject"/>
      </p:transition>
    </mc:Choice>
    <mc:Fallback xmlns="">
      <p:transition advTm="823">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1D94BA-EEBC-CE41-8123-40C9EA192A39}"/>
              </a:ext>
            </a:extLst>
          </p:cNvPr>
          <p:cNvSpPr txBox="1"/>
          <p:nvPr/>
        </p:nvSpPr>
        <p:spPr>
          <a:xfrm>
            <a:off x="266700" y="342900"/>
            <a:ext cx="3276666"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HAND SIGNALS WITH VISUAL DATA</a:t>
            </a:r>
          </a:p>
        </p:txBody>
      </p:sp>
      <p:sp>
        <p:nvSpPr>
          <p:cNvPr id="9" name="TextBox 8">
            <a:extLst>
              <a:ext uri="{FF2B5EF4-FFF2-40B4-BE49-F238E27FC236}">
                <a16:creationId xmlns:a16="http://schemas.microsoft.com/office/drawing/2014/main" id="{EDD10492-5396-574C-94FD-F34D86361B5E}"/>
              </a:ext>
            </a:extLst>
          </p:cNvPr>
          <p:cNvSpPr txBox="1"/>
          <p:nvPr/>
        </p:nvSpPr>
        <p:spPr>
          <a:xfrm>
            <a:off x="266700" y="639600"/>
            <a:ext cx="5154232" cy="646331"/>
          </a:xfrm>
          <a:prstGeom prst="rect">
            <a:avLst/>
          </a:prstGeom>
          <a:noFill/>
        </p:spPr>
        <p:txBody>
          <a:bodyPr wrap="none" rtlCol="0">
            <a:spAutoFit/>
          </a:bodyPr>
          <a:lstStyle/>
          <a:p>
            <a:r>
              <a:rPr lang="en-US" sz="3600" dirty="0">
                <a:solidFill>
                  <a:srgbClr val="C00000"/>
                </a:solidFill>
                <a:latin typeface="Futura Medium" panose="020B0602020204020303" pitchFamily="34" charset="-79"/>
                <a:cs typeface="Futura Medium" panose="020B0602020204020303" pitchFamily="34" charset="-79"/>
              </a:rPr>
              <a:t>TECHNOLOGIES USED</a:t>
            </a:r>
          </a:p>
        </p:txBody>
      </p:sp>
      <p:sp>
        <p:nvSpPr>
          <p:cNvPr id="6" name="Donut 5">
            <a:extLst>
              <a:ext uri="{FF2B5EF4-FFF2-40B4-BE49-F238E27FC236}">
                <a16:creationId xmlns:a16="http://schemas.microsoft.com/office/drawing/2014/main" id="{661C9FE9-C07C-5A4A-BACD-F2E9D5E5E37C}"/>
              </a:ext>
            </a:extLst>
          </p:cNvPr>
          <p:cNvSpPr/>
          <p:nvPr/>
        </p:nvSpPr>
        <p:spPr>
          <a:xfrm>
            <a:off x="147319" y="914152"/>
            <a:ext cx="119381" cy="119381"/>
          </a:xfrm>
          <a:prstGeom prst="donut">
            <a:avLst>
              <a:gd name="adj" fmla="val 2311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F4E73C16-CE60-5843-AA73-3E922F3F3608}"/>
              </a:ext>
            </a:extLst>
          </p:cNvPr>
          <p:cNvSpPr txBox="1"/>
          <p:nvPr/>
        </p:nvSpPr>
        <p:spPr>
          <a:xfrm>
            <a:off x="276860" y="2459504"/>
            <a:ext cx="5819140" cy="1938992"/>
          </a:xfrm>
          <a:prstGeom prst="rect">
            <a:avLst/>
          </a:prstGeom>
          <a:noFill/>
        </p:spPr>
        <p:txBody>
          <a:bodyPr wrap="square" rtlCol="0">
            <a:spAutoFit/>
          </a:bodyPr>
          <a:lstStyle/>
          <a:p>
            <a:pPr algn="just"/>
            <a:r>
              <a:rPr lang="en-US" sz="2400" dirty="0">
                <a:solidFill>
                  <a:schemeClr val="bg1"/>
                </a:solidFill>
                <a:latin typeface="Google Sans" panose="020B0503030502040204" pitchFamily="34" charset="0"/>
              </a:rPr>
              <a:t>The client side app is built using the Electron JS framework – this allows for a single code base for cross platform app. This way the app can be built once and used on any platform.</a:t>
            </a:r>
          </a:p>
        </p:txBody>
      </p:sp>
      <p:sp>
        <p:nvSpPr>
          <p:cNvPr id="10" name="TextBox 9">
            <a:extLst>
              <a:ext uri="{FF2B5EF4-FFF2-40B4-BE49-F238E27FC236}">
                <a16:creationId xmlns:a16="http://schemas.microsoft.com/office/drawing/2014/main" id="{6AD7EBBA-FEC0-BF41-852D-5E1F379D3822}"/>
              </a:ext>
            </a:extLst>
          </p:cNvPr>
          <p:cNvSpPr txBox="1"/>
          <p:nvPr/>
        </p:nvSpPr>
        <p:spPr>
          <a:xfrm>
            <a:off x="5360808" y="6511964"/>
            <a:ext cx="1475790" cy="307777"/>
          </a:xfrm>
          <a:prstGeom prst="rect">
            <a:avLst/>
          </a:prstGeom>
          <a:noFill/>
        </p:spPr>
        <p:txBody>
          <a:bodyPr wrap="none" rtlCol="0">
            <a:spAutoFit/>
          </a:bodyPr>
          <a:lstStyle/>
          <a:p>
            <a:pPr algn="ctr"/>
            <a:r>
              <a:rPr lang="en-US" sz="1400" dirty="0">
                <a:solidFill>
                  <a:srgbClr val="C1332D"/>
                </a:solidFill>
                <a:latin typeface="Futura Medium" panose="020B0602020204020303" pitchFamily="34" charset="-79"/>
                <a:cs typeface="Futura Medium" panose="020B0602020204020303" pitchFamily="34" charset="-79"/>
              </a:rPr>
              <a:t>ARCHITECTURE</a:t>
            </a:r>
          </a:p>
        </p:txBody>
      </p:sp>
      <p:sp>
        <p:nvSpPr>
          <p:cNvPr id="11" name="TextBox 10">
            <a:extLst>
              <a:ext uri="{FF2B5EF4-FFF2-40B4-BE49-F238E27FC236}">
                <a16:creationId xmlns:a16="http://schemas.microsoft.com/office/drawing/2014/main" id="{6FF1CA1F-F305-6640-B7A8-BFE25063484A}"/>
              </a:ext>
            </a:extLst>
          </p:cNvPr>
          <p:cNvSpPr txBox="1"/>
          <p:nvPr/>
        </p:nvSpPr>
        <p:spPr>
          <a:xfrm>
            <a:off x="7379636" y="6511964"/>
            <a:ext cx="1599925" cy="307777"/>
          </a:xfrm>
          <a:prstGeom prst="rect">
            <a:avLst/>
          </a:prstGeom>
          <a:noFill/>
        </p:spPr>
        <p:txBody>
          <a:bodyPr wrap="none" rtlCol="0">
            <a:spAutoFit/>
          </a:bodyPr>
          <a:lstStyle/>
          <a:p>
            <a:pPr algn="ctr"/>
            <a:r>
              <a:rPr lang="en-US" sz="1400" dirty="0">
                <a:solidFill>
                  <a:srgbClr val="C25950"/>
                </a:solidFill>
                <a:latin typeface="Futura Medium" panose="020B0602020204020303" pitchFamily="34" charset="-79"/>
                <a:cs typeface="Futura Medium" panose="020B0602020204020303" pitchFamily="34" charset="-79"/>
              </a:rPr>
              <a:t>DEEP LEARNING</a:t>
            </a:r>
          </a:p>
        </p:txBody>
      </p:sp>
      <p:sp>
        <p:nvSpPr>
          <p:cNvPr id="12" name="TextBox 11">
            <a:extLst>
              <a:ext uri="{FF2B5EF4-FFF2-40B4-BE49-F238E27FC236}">
                <a16:creationId xmlns:a16="http://schemas.microsoft.com/office/drawing/2014/main" id="{4C7114D6-8128-0E43-8C36-72A376F2DA0E}"/>
              </a:ext>
            </a:extLst>
          </p:cNvPr>
          <p:cNvSpPr txBox="1"/>
          <p:nvPr/>
        </p:nvSpPr>
        <p:spPr>
          <a:xfrm>
            <a:off x="9726846" y="6511963"/>
            <a:ext cx="748923" cy="307777"/>
          </a:xfrm>
          <a:prstGeom prst="rect">
            <a:avLst/>
          </a:prstGeom>
          <a:noFill/>
        </p:spPr>
        <p:txBody>
          <a:bodyPr wrap="none" rtlCol="0">
            <a:spAutoFit/>
          </a:bodyPr>
          <a:lstStyle/>
          <a:p>
            <a:pPr algn="ctr"/>
            <a:r>
              <a:rPr lang="en-US" sz="1400" dirty="0">
                <a:solidFill>
                  <a:srgbClr val="C3796F"/>
                </a:solidFill>
                <a:latin typeface="Futura Medium" panose="020B0602020204020303" pitchFamily="34" charset="-79"/>
                <a:cs typeface="Futura Medium" panose="020B0602020204020303" pitchFamily="34" charset="-79"/>
              </a:rPr>
              <a:t>DEMO</a:t>
            </a:r>
          </a:p>
        </p:txBody>
      </p:sp>
      <p:sp>
        <p:nvSpPr>
          <p:cNvPr id="13" name="TextBox 12">
            <a:extLst>
              <a:ext uri="{FF2B5EF4-FFF2-40B4-BE49-F238E27FC236}">
                <a16:creationId xmlns:a16="http://schemas.microsoft.com/office/drawing/2014/main" id="{DFD7BA8C-70A8-E24C-ADB9-6DFA56C65505}"/>
              </a:ext>
            </a:extLst>
          </p:cNvPr>
          <p:cNvSpPr txBox="1"/>
          <p:nvPr/>
        </p:nvSpPr>
        <p:spPr>
          <a:xfrm>
            <a:off x="274792" y="1285931"/>
            <a:ext cx="1608133"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CLIENT SIDE APP</a:t>
            </a:r>
          </a:p>
        </p:txBody>
      </p:sp>
      <p:pic>
        <p:nvPicPr>
          <p:cNvPr id="2" name="Picture 1">
            <a:extLst>
              <a:ext uri="{FF2B5EF4-FFF2-40B4-BE49-F238E27FC236}">
                <a16:creationId xmlns:a16="http://schemas.microsoft.com/office/drawing/2014/main" id="{9C784FC2-0F97-E542-9781-EDF9BE00A6D9}"/>
              </a:ext>
            </a:extLst>
          </p:cNvPr>
          <p:cNvPicPr>
            <a:picLocks noChangeAspect="1"/>
          </p:cNvPicPr>
          <p:nvPr/>
        </p:nvPicPr>
        <p:blipFill>
          <a:blip r:embed="rId2"/>
          <a:stretch>
            <a:fillRect/>
          </a:stretch>
        </p:blipFill>
        <p:spPr>
          <a:xfrm>
            <a:off x="7966524" y="2217420"/>
            <a:ext cx="2423160" cy="2423160"/>
          </a:xfrm>
          <a:prstGeom prst="rect">
            <a:avLst/>
          </a:prstGeom>
        </p:spPr>
      </p:pic>
      <p:sp>
        <p:nvSpPr>
          <p:cNvPr id="14" name="TextBox 13">
            <a:extLst>
              <a:ext uri="{FF2B5EF4-FFF2-40B4-BE49-F238E27FC236}">
                <a16:creationId xmlns:a16="http://schemas.microsoft.com/office/drawing/2014/main" id="{08B61C98-47B2-4040-9812-29157D60E91E}"/>
              </a:ext>
            </a:extLst>
          </p:cNvPr>
          <p:cNvSpPr txBox="1"/>
          <p:nvPr/>
        </p:nvSpPr>
        <p:spPr>
          <a:xfrm>
            <a:off x="13794272" y="1902768"/>
            <a:ext cx="1689370" cy="461665"/>
          </a:xfrm>
          <a:prstGeom prst="rect">
            <a:avLst/>
          </a:prstGeom>
          <a:noFill/>
        </p:spPr>
        <p:txBody>
          <a:bodyPr wrap="square" rtlCol="0">
            <a:spAutoFit/>
          </a:bodyPr>
          <a:lstStyle/>
          <a:p>
            <a:pPr algn="ctr"/>
            <a:r>
              <a:rPr lang="en-US" sz="2400" dirty="0">
                <a:solidFill>
                  <a:schemeClr val="bg1"/>
                </a:solidFill>
                <a:latin typeface="Google Sans" panose="020B0503030502040204" pitchFamily="34" charset="0"/>
              </a:rPr>
              <a:t>Node JS</a:t>
            </a:r>
          </a:p>
        </p:txBody>
      </p:sp>
      <p:pic>
        <p:nvPicPr>
          <p:cNvPr id="15" name="Picture 14">
            <a:extLst>
              <a:ext uri="{FF2B5EF4-FFF2-40B4-BE49-F238E27FC236}">
                <a16:creationId xmlns:a16="http://schemas.microsoft.com/office/drawing/2014/main" id="{CBC88969-4B39-F94E-A3FD-92B5C2276289}"/>
              </a:ext>
            </a:extLst>
          </p:cNvPr>
          <p:cNvPicPr>
            <a:picLocks noChangeAspect="1"/>
          </p:cNvPicPr>
          <p:nvPr/>
        </p:nvPicPr>
        <p:blipFill>
          <a:blip r:embed="rId3"/>
          <a:stretch>
            <a:fillRect/>
          </a:stretch>
        </p:blipFill>
        <p:spPr>
          <a:xfrm>
            <a:off x="13838994" y="2648524"/>
            <a:ext cx="1599925" cy="1599925"/>
          </a:xfrm>
          <a:prstGeom prst="rect">
            <a:avLst/>
          </a:prstGeom>
        </p:spPr>
      </p:pic>
      <p:sp>
        <p:nvSpPr>
          <p:cNvPr id="16" name="TextBox 15">
            <a:extLst>
              <a:ext uri="{FF2B5EF4-FFF2-40B4-BE49-F238E27FC236}">
                <a16:creationId xmlns:a16="http://schemas.microsoft.com/office/drawing/2014/main" id="{D3E3A19A-390A-B742-9746-69874C8560CF}"/>
              </a:ext>
            </a:extLst>
          </p:cNvPr>
          <p:cNvSpPr txBox="1"/>
          <p:nvPr/>
        </p:nvSpPr>
        <p:spPr>
          <a:xfrm>
            <a:off x="12431149" y="4493568"/>
            <a:ext cx="4415613" cy="1200329"/>
          </a:xfrm>
          <a:prstGeom prst="rect">
            <a:avLst/>
          </a:prstGeom>
          <a:noFill/>
        </p:spPr>
        <p:txBody>
          <a:bodyPr wrap="square" rtlCol="0">
            <a:spAutoFit/>
          </a:bodyPr>
          <a:lstStyle/>
          <a:p>
            <a:pPr algn="ctr"/>
            <a:r>
              <a:rPr lang="en-US" sz="2400" dirty="0">
                <a:solidFill>
                  <a:schemeClr val="bg1"/>
                </a:solidFill>
                <a:latin typeface="Google Sans" panose="020B0503030502040204" pitchFamily="34" charset="0"/>
              </a:rPr>
              <a:t>Handles system to app communication, and app to deep learning predictor</a:t>
            </a:r>
          </a:p>
        </p:txBody>
      </p:sp>
      <p:pic>
        <p:nvPicPr>
          <p:cNvPr id="17" name="Picture 16">
            <a:extLst>
              <a:ext uri="{FF2B5EF4-FFF2-40B4-BE49-F238E27FC236}">
                <a16:creationId xmlns:a16="http://schemas.microsoft.com/office/drawing/2014/main" id="{22C99533-AEB6-C64E-8CE6-927BA3038E07}"/>
              </a:ext>
            </a:extLst>
          </p:cNvPr>
          <p:cNvPicPr>
            <a:picLocks noChangeAspect="1"/>
          </p:cNvPicPr>
          <p:nvPr/>
        </p:nvPicPr>
        <p:blipFill>
          <a:blip r:embed="rId4"/>
          <a:stretch>
            <a:fillRect/>
          </a:stretch>
        </p:blipFill>
        <p:spPr>
          <a:xfrm>
            <a:off x="17584818" y="2436226"/>
            <a:ext cx="2813351" cy="1988101"/>
          </a:xfrm>
          <a:prstGeom prst="rect">
            <a:avLst/>
          </a:prstGeom>
        </p:spPr>
      </p:pic>
      <p:sp>
        <p:nvSpPr>
          <p:cNvPr id="18" name="TextBox 17">
            <a:extLst>
              <a:ext uri="{FF2B5EF4-FFF2-40B4-BE49-F238E27FC236}">
                <a16:creationId xmlns:a16="http://schemas.microsoft.com/office/drawing/2014/main" id="{C87DABC7-2468-4B45-ABBC-1A8A138C7888}"/>
              </a:ext>
            </a:extLst>
          </p:cNvPr>
          <p:cNvSpPr txBox="1"/>
          <p:nvPr/>
        </p:nvSpPr>
        <p:spPr>
          <a:xfrm>
            <a:off x="18146808" y="1900724"/>
            <a:ext cx="1689370" cy="461665"/>
          </a:xfrm>
          <a:prstGeom prst="rect">
            <a:avLst/>
          </a:prstGeom>
          <a:noFill/>
        </p:spPr>
        <p:txBody>
          <a:bodyPr wrap="square" rtlCol="0">
            <a:spAutoFit/>
          </a:bodyPr>
          <a:lstStyle/>
          <a:p>
            <a:pPr algn="ctr"/>
            <a:r>
              <a:rPr lang="en-US" sz="2400" dirty="0">
                <a:solidFill>
                  <a:schemeClr val="bg1"/>
                </a:solidFill>
                <a:latin typeface="Google Sans" panose="020B0503030502040204" pitchFamily="34" charset="0"/>
              </a:rPr>
              <a:t>React JS</a:t>
            </a:r>
          </a:p>
        </p:txBody>
      </p:sp>
      <p:sp>
        <p:nvSpPr>
          <p:cNvPr id="19" name="TextBox 18">
            <a:extLst>
              <a:ext uri="{FF2B5EF4-FFF2-40B4-BE49-F238E27FC236}">
                <a16:creationId xmlns:a16="http://schemas.microsoft.com/office/drawing/2014/main" id="{C260BFBC-62CE-AA4B-918F-37F6561026ED}"/>
              </a:ext>
            </a:extLst>
          </p:cNvPr>
          <p:cNvSpPr txBox="1"/>
          <p:nvPr/>
        </p:nvSpPr>
        <p:spPr>
          <a:xfrm>
            <a:off x="16783686" y="4491524"/>
            <a:ext cx="4415613" cy="461665"/>
          </a:xfrm>
          <a:prstGeom prst="rect">
            <a:avLst/>
          </a:prstGeom>
          <a:noFill/>
        </p:spPr>
        <p:txBody>
          <a:bodyPr wrap="square" rtlCol="0">
            <a:spAutoFit/>
          </a:bodyPr>
          <a:lstStyle/>
          <a:p>
            <a:pPr algn="ctr"/>
            <a:r>
              <a:rPr lang="en-US" sz="2400" dirty="0">
                <a:solidFill>
                  <a:schemeClr val="bg1"/>
                </a:solidFill>
                <a:latin typeface="Google Sans" panose="020B0503030502040204" pitchFamily="34" charset="0"/>
              </a:rPr>
              <a:t>Renders UI</a:t>
            </a:r>
          </a:p>
        </p:txBody>
      </p:sp>
      <p:cxnSp>
        <p:nvCxnSpPr>
          <p:cNvPr id="21" name="Straight Arrow Connector 20">
            <a:extLst>
              <a:ext uri="{FF2B5EF4-FFF2-40B4-BE49-F238E27FC236}">
                <a16:creationId xmlns:a16="http://schemas.microsoft.com/office/drawing/2014/main" id="{7DE11299-F0E0-474B-9B01-04BAE5024275}"/>
              </a:ext>
            </a:extLst>
          </p:cNvPr>
          <p:cNvCxnSpPr>
            <a:stCxn id="14" idx="3"/>
            <a:endCxn id="18" idx="1"/>
          </p:cNvCxnSpPr>
          <p:nvPr/>
        </p:nvCxnSpPr>
        <p:spPr>
          <a:xfrm flipV="1">
            <a:off x="15483642" y="2131557"/>
            <a:ext cx="2663166" cy="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783759"/>
      </p:ext>
    </p:extLst>
  </p:cSld>
  <p:clrMapOvr>
    <a:masterClrMapping/>
  </p:clrMapOvr>
  <mc:AlternateContent xmlns:mc="http://schemas.openxmlformats.org/markup-compatibility/2006" xmlns:p159="http://schemas.microsoft.com/office/powerpoint/2015/09/main">
    <mc:Choice Requires="p159">
      <p:transition advTm="1187">
        <p159:morph option="byObject"/>
      </p:transition>
    </mc:Choice>
    <mc:Fallback xmlns="">
      <p:transition advTm="1187">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1D94BA-EEBC-CE41-8123-40C9EA192A39}"/>
              </a:ext>
            </a:extLst>
          </p:cNvPr>
          <p:cNvSpPr txBox="1"/>
          <p:nvPr/>
        </p:nvSpPr>
        <p:spPr>
          <a:xfrm>
            <a:off x="266700" y="342900"/>
            <a:ext cx="3276666"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HAND SIGNALS WITH VISUAL DATA</a:t>
            </a:r>
          </a:p>
        </p:txBody>
      </p:sp>
      <p:sp>
        <p:nvSpPr>
          <p:cNvPr id="9" name="TextBox 8">
            <a:extLst>
              <a:ext uri="{FF2B5EF4-FFF2-40B4-BE49-F238E27FC236}">
                <a16:creationId xmlns:a16="http://schemas.microsoft.com/office/drawing/2014/main" id="{EDD10492-5396-574C-94FD-F34D86361B5E}"/>
              </a:ext>
            </a:extLst>
          </p:cNvPr>
          <p:cNvSpPr txBox="1"/>
          <p:nvPr/>
        </p:nvSpPr>
        <p:spPr>
          <a:xfrm>
            <a:off x="266700" y="639600"/>
            <a:ext cx="5154232" cy="646331"/>
          </a:xfrm>
          <a:prstGeom prst="rect">
            <a:avLst/>
          </a:prstGeom>
          <a:noFill/>
        </p:spPr>
        <p:txBody>
          <a:bodyPr wrap="none" rtlCol="0">
            <a:spAutoFit/>
          </a:bodyPr>
          <a:lstStyle/>
          <a:p>
            <a:r>
              <a:rPr lang="en-US" sz="3600" dirty="0">
                <a:solidFill>
                  <a:srgbClr val="C00000"/>
                </a:solidFill>
                <a:latin typeface="Futura Medium" panose="020B0602020204020303" pitchFamily="34" charset="-79"/>
                <a:cs typeface="Futura Medium" panose="020B0602020204020303" pitchFamily="34" charset="-79"/>
              </a:rPr>
              <a:t>TECHNOLOGIES USED</a:t>
            </a:r>
          </a:p>
        </p:txBody>
      </p:sp>
      <p:sp>
        <p:nvSpPr>
          <p:cNvPr id="6" name="Donut 5">
            <a:extLst>
              <a:ext uri="{FF2B5EF4-FFF2-40B4-BE49-F238E27FC236}">
                <a16:creationId xmlns:a16="http://schemas.microsoft.com/office/drawing/2014/main" id="{661C9FE9-C07C-5A4A-BACD-F2E9D5E5E37C}"/>
              </a:ext>
            </a:extLst>
          </p:cNvPr>
          <p:cNvSpPr/>
          <p:nvPr/>
        </p:nvSpPr>
        <p:spPr>
          <a:xfrm>
            <a:off x="147319" y="914152"/>
            <a:ext cx="119381" cy="119381"/>
          </a:xfrm>
          <a:prstGeom prst="donut">
            <a:avLst>
              <a:gd name="adj" fmla="val 2311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6AD7EBBA-FEC0-BF41-852D-5E1F379D3822}"/>
              </a:ext>
            </a:extLst>
          </p:cNvPr>
          <p:cNvSpPr txBox="1"/>
          <p:nvPr/>
        </p:nvSpPr>
        <p:spPr>
          <a:xfrm>
            <a:off x="5360808" y="6511964"/>
            <a:ext cx="1475790" cy="307777"/>
          </a:xfrm>
          <a:prstGeom prst="rect">
            <a:avLst/>
          </a:prstGeom>
          <a:noFill/>
        </p:spPr>
        <p:txBody>
          <a:bodyPr wrap="none" rtlCol="0">
            <a:spAutoFit/>
          </a:bodyPr>
          <a:lstStyle/>
          <a:p>
            <a:pPr algn="ctr"/>
            <a:r>
              <a:rPr lang="en-US" sz="1400" dirty="0">
                <a:solidFill>
                  <a:srgbClr val="C1332D"/>
                </a:solidFill>
                <a:latin typeface="Futura Medium" panose="020B0602020204020303" pitchFamily="34" charset="-79"/>
                <a:cs typeface="Futura Medium" panose="020B0602020204020303" pitchFamily="34" charset="-79"/>
              </a:rPr>
              <a:t>ARCHITECTURE</a:t>
            </a:r>
          </a:p>
        </p:txBody>
      </p:sp>
      <p:sp>
        <p:nvSpPr>
          <p:cNvPr id="11" name="TextBox 10">
            <a:extLst>
              <a:ext uri="{FF2B5EF4-FFF2-40B4-BE49-F238E27FC236}">
                <a16:creationId xmlns:a16="http://schemas.microsoft.com/office/drawing/2014/main" id="{6FF1CA1F-F305-6640-B7A8-BFE25063484A}"/>
              </a:ext>
            </a:extLst>
          </p:cNvPr>
          <p:cNvSpPr txBox="1"/>
          <p:nvPr/>
        </p:nvSpPr>
        <p:spPr>
          <a:xfrm>
            <a:off x="7379636" y="6511964"/>
            <a:ext cx="1599925" cy="307777"/>
          </a:xfrm>
          <a:prstGeom prst="rect">
            <a:avLst/>
          </a:prstGeom>
          <a:noFill/>
        </p:spPr>
        <p:txBody>
          <a:bodyPr wrap="none" rtlCol="0">
            <a:spAutoFit/>
          </a:bodyPr>
          <a:lstStyle/>
          <a:p>
            <a:pPr algn="ctr"/>
            <a:r>
              <a:rPr lang="en-US" sz="1400" dirty="0">
                <a:solidFill>
                  <a:srgbClr val="C25950"/>
                </a:solidFill>
                <a:latin typeface="Futura Medium" panose="020B0602020204020303" pitchFamily="34" charset="-79"/>
                <a:cs typeface="Futura Medium" panose="020B0602020204020303" pitchFamily="34" charset="-79"/>
              </a:rPr>
              <a:t>DEEP LEARNING</a:t>
            </a:r>
          </a:p>
        </p:txBody>
      </p:sp>
      <p:sp>
        <p:nvSpPr>
          <p:cNvPr id="12" name="TextBox 11">
            <a:extLst>
              <a:ext uri="{FF2B5EF4-FFF2-40B4-BE49-F238E27FC236}">
                <a16:creationId xmlns:a16="http://schemas.microsoft.com/office/drawing/2014/main" id="{4C7114D6-8128-0E43-8C36-72A376F2DA0E}"/>
              </a:ext>
            </a:extLst>
          </p:cNvPr>
          <p:cNvSpPr txBox="1"/>
          <p:nvPr/>
        </p:nvSpPr>
        <p:spPr>
          <a:xfrm>
            <a:off x="9726846" y="6511963"/>
            <a:ext cx="748923" cy="307777"/>
          </a:xfrm>
          <a:prstGeom prst="rect">
            <a:avLst/>
          </a:prstGeom>
          <a:noFill/>
        </p:spPr>
        <p:txBody>
          <a:bodyPr wrap="none" rtlCol="0">
            <a:spAutoFit/>
          </a:bodyPr>
          <a:lstStyle/>
          <a:p>
            <a:pPr algn="ctr"/>
            <a:r>
              <a:rPr lang="en-US" sz="1400" dirty="0">
                <a:solidFill>
                  <a:srgbClr val="C3796F"/>
                </a:solidFill>
                <a:latin typeface="Futura Medium" panose="020B0602020204020303" pitchFamily="34" charset="-79"/>
                <a:cs typeface="Futura Medium" panose="020B0602020204020303" pitchFamily="34" charset="-79"/>
              </a:rPr>
              <a:t>DEMO</a:t>
            </a:r>
          </a:p>
        </p:txBody>
      </p:sp>
      <p:sp>
        <p:nvSpPr>
          <p:cNvPr id="13" name="TextBox 12">
            <a:extLst>
              <a:ext uri="{FF2B5EF4-FFF2-40B4-BE49-F238E27FC236}">
                <a16:creationId xmlns:a16="http://schemas.microsoft.com/office/drawing/2014/main" id="{DFD7BA8C-70A8-E24C-ADB9-6DFA56C65505}"/>
              </a:ext>
            </a:extLst>
          </p:cNvPr>
          <p:cNvSpPr txBox="1"/>
          <p:nvPr/>
        </p:nvSpPr>
        <p:spPr>
          <a:xfrm>
            <a:off x="274792" y="1285931"/>
            <a:ext cx="1608133"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CLIENT SIDE APP</a:t>
            </a:r>
          </a:p>
        </p:txBody>
      </p:sp>
      <p:pic>
        <p:nvPicPr>
          <p:cNvPr id="2" name="Picture 1">
            <a:extLst>
              <a:ext uri="{FF2B5EF4-FFF2-40B4-BE49-F238E27FC236}">
                <a16:creationId xmlns:a16="http://schemas.microsoft.com/office/drawing/2014/main" id="{9C784FC2-0F97-E542-9781-EDF9BE00A6D9}"/>
              </a:ext>
            </a:extLst>
          </p:cNvPr>
          <p:cNvPicPr>
            <a:picLocks noChangeAspect="1"/>
          </p:cNvPicPr>
          <p:nvPr/>
        </p:nvPicPr>
        <p:blipFill>
          <a:blip r:embed="rId2"/>
          <a:stretch>
            <a:fillRect/>
          </a:stretch>
        </p:blipFill>
        <p:spPr>
          <a:xfrm>
            <a:off x="444812" y="2627836"/>
            <a:ext cx="1599925" cy="1599925"/>
          </a:xfrm>
          <a:prstGeom prst="rect">
            <a:avLst/>
          </a:prstGeom>
        </p:spPr>
      </p:pic>
      <p:cxnSp>
        <p:nvCxnSpPr>
          <p:cNvPr id="26" name="Elbow Connector 25">
            <a:extLst>
              <a:ext uri="{FF2B5EF4-FFF2-40B4-BE49-F238E27FC236}">
                <a16:creationId xmlns:a16="http://schemas.microsoft.com/office/drawing/2014/main" id="{E0675DF8-D4D3-A44A-B444-08C68E65F987}"/>
              </a:ext>
            </a:extLst>
          </p:cNvPr>
          <p:cNvCxnSpPr>
            <a:cxnSpLocks/>
            <a:stCxn id="2" idx="0"/>
          </p:cNvCxnSpPr>
          <p:nvPr/>
        </p:nvCxnSpPr>
        <p:spPr>
          <a:xfrm rot="5400000" flipH="1" flipV="1">
            <a:off x="2009387" y="1366944"/>
            <a:ext cx="496280" cy="2025504"/>
          </a:xfrm>
          <a:prstGeom prst="bentConnector2">
            <a:avLst/>
          </a:prstGeom>
          <a:ln w="508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28" name="TextBox 27">
            <a:extLst>
              <a:ext uri="{FF2B5EF4-FFF2-40B4-BE49-F238E27FC236}">
                <a16:creationId xmlns:a16="http://schemas.microsoft.com/office/drawing/2014/main" id="{0D046331-4A84-184F-8D52-6DFFA3583EB5}"/>
              </a:ext>
            </a:extLst>
          </p:cNvPr>
          <p:cNvSpPr txBox="1"/>
          <p:nvPr/>
        </p:nvSpPr>
        <p:spPr>
          <a:xfrm>
            <a:off x="3543366" y="1902768"/>
            <a:ext cx="1689370" cy="461665"/>
          </a:xfrm>
          <a:prstGeom prst="rect">
            <a:avLst/>
          </a:prstGeom>
          <a:noFill/>
        </p:spPr>
        <p:txBody>
          <a:bodyPr wrap="square" rtlCol="0">
            <a:spAutoFit/>
          </a:bodyPr>
          <a:lstStyle/>
          <a:p>
            <a:pPr algn="ctr"/>
            <a:r>
              <a:rPr lang="en-US" sz="2400" dirty="0">
                <a:solidFill>
                  <a:schemeClr val="bg1"/>
                </a:solidFill>
                <a:latin typeface="Google Sans" panose="020B0503030502040204" pitchFamily="34" charset="0"/>
              </a:rPr>
              <a:t>Node JS</a:t>
            </a:r>
          </a:p>
        </p:txBody>
      </p:sp>
      <p:pic>
        <p:nvPicPr>
          <p:cNvPr id="29" name="Picture 28">
            <a:extLst>
              <a:ext uri="{FF2B5EF4-FFF2-40B4-BE49-F238E27FC236}">
                <a16:creationId xmlns:a16="http://schemas.microsoft.com/office/drawing/2014/main" id="{460EB528-095D-B241-B430-1B401289E8D8}"/>
              </a:ext>
            </a:extLst>
          </p:cNvPr>
          <p:cNvPicPr>
            <a:picLocks noChangeAspect="1"/>
          </p:cNvPicPr>
          <p:nvPr/>
        </p:nvPicPr>
        <p:blipFill>
          <a:blip r:embed="rId3"/>
          <a:stretch>
            <a:fillRect/>
          </a:stretch>
        </p:blipFill>
        <p:spPr>
          <a:xfrm>
            <a:off x="3588088" y="2648524"/>
            <a:ext cx="1599925" cy="1599925"/>
          </a:xfrm>
          <a:prstGeom prst="rect">
            <a:avLst/>
          </a:prstGeom>
        </p:spPr>
      </p:pic>
      <p:sp>
        <p:nvSpPr>
          <p:cNvPr id="30" name="TextBox 29">
            <a:extLst>
              <a:ext uri="{FF2B5EF4-FFF2-40B4-BE49-F238E27FC236}">
                <a16:creationId xmlns:a16="http://schemas.microsoft.com/office/drawing/2014/main" id="{A316630E-0FB8-244C-B4F2-65AD448CA986}"/>
              </a:ext>
            </a:extLst>
          </p:cNvPr>
          <p:cNvSpPr txBox="1"/>
          <p:nvPr/>
        </p:nvSpPr>
        <p:spPr>
          <a:xfrm>
            <a:off x="2180243" y="4493568"/>
            <a:ext cx="4415613" cy="1200329"/>
          </a:xfrm>
          <a:prstGeom prst="rect">
            <a:avLst/>
          </a:prstGeom>
          <a:noFill/>
        </p:spPr>
        <p:txBody>
          <a:bodyPr wrap="square" rtlCol="0">
            <a:spAutoFit/>
          </a:bodyPr>
          <a:lstStyle/>
          <a:p>
            <a:pPr algn="ctr"/>
            <a:r>
              <a:rPr lang="en-US" sz="2400" dirty="0">
                <a:solidFill>
                  <a:schemeClr val="bg1"/>
                </a:solidFill>
                <a:latin typeface="Google Sans" panose="020B0503030502040204" pitchFamily="34" charset="0"/>
              </a:rPr>
              <a:t>Handles system to app communication, and app to deep learning predictor</a:t>
            </a:r>
          </a:p>
        </p:txBody>
      </p:sp>
      <p:pic>
        <p:nvPicPr>
          <p:cNvPr id="47" name="Picture 46">
            <a:extLst>
              <a:ext uri="{FF2B5EF4-FFF2-40B4-BE49-F238E27FC236}">
                <a16:creationId xmlns:a16="http://schemas.microsoft.com/office/drawing/2014/main" id="{7919D9D8-BB07-3F4D-A00E-1574B288F385}"/>
              </a:ext>
            </a:extLst>
          </p:cNvPr>
          <p:cNvPicPr>
            <a:picLocks noChangeAspect="1"/>
          </p:cNvPicPr>
          <p:nvPr/>
        </p:nvPicPr>
        <p:blipFill>
          <a:blip r:embed="rId4"/>
          <a:stretch>
            <a:fillRect/>
          </a:stretch>
        </p:blipFill>
        <p:spPr>
          <a:xfrm>
            <a:off x="7333912" y="2436226"/>
            <a:ext cx="2813351" cy="1988101"/>
          </a:xfrm>
          <a:prstGeom prst="rect">
            <a:avLst/>
          </a:prstGeom>
        </p:spPr>
      </p:pic>
      <p:sp>
        <p:nvSpPr>
          <p:cNvPr id="48" name="TextBox 47">
            <a:extLst>
              <a:ext uri="{FF2B5EF4-FFF2-40B4-BE49-F238E27FC236}">
                <a16:creationId xmlns:a16="http://schemas.microsoft.com/office/drawing/2014/main" id="{2E5F0610-9728-5143-BC7F-52DBDA9AA0B0}"/>
              </a:ext>
            </a:extLst>
          </p:cNvPr>
          <p:cNvSpPr txBox="1"/>
          <p:nvPr/>
        </p:nvSpPr>
        <p:spPr>
          <a:xfrm>
            <a:off x="7895902" y="1900724"/>
            <a:ext cx="1689370" cy="461665"/>
          </a:xfrm>
          <a:prstGeom prst="rect">
            <a:avLst/>
          </a:prstGeom>
          <a:noFill/>
        </p:spPr>
        <p:txBody>
          <a:bodyPr wrap="square" rtlCol="0">
            <a:spAutoFit/>
          </a:bodyPr>
          <a:lstStyle/>
          <a:p>
            <a:pPr algn="ctr"/>
            <a:r>
              <a:rPr lang="en-US" sz="2400" dirty="0">
                <a:solidFill>
                  <a:schemeClr val="bg1"/>
                </a:solidFill>
                <a:latin typeface="Google Sans" panose="020B0503030502040204" pitchFamily="34" charset="0"/>
              </a:rPr>
              <a:t>React JS</a:t>
            </a:r>
          </a:p>
        </p:txBody>
      </p:sp>
      <p:sp>
        <p:nvSpPr>
          <p:cNvPr id="51" name="TextBox 50">
            <a:extLst>
              <a:ext uri="{FF2B5EF4-FFF2-40B4-BE49-F238E27FC236}">
                <a16:creationId xmlns:a16="http://schemas.microsoft.com/office/drawing/2014/main" id="{6C5F3C3F-22A7-044E-B233-E5406845C9F5}"/>
              </a:ext>
            </a:extLst>
          </p:cNvPr>
          <p:cNvSpPr txBox="1"/>
          <p:nvPr/>
        </p:nvSpPr>
        <p:spPr>
          <a:xfrm>
            <a:off x="6532780" y="4491524"/>
            <a:ext cx="4415613" cy="461665"/>
          </a:xfrm>
          <a:prstGeom prst="rect">
            <a:avLst/>
          </a:prstGeom>
          <a:noFill/>
        </p:spPr>
        <p:txBody>
          <a:bodyPr wrap="square" rtlCol="0">
            <a:spAutoFit/>
          </a:bodyPr>
          <a:lstStyle/>
          <a:p>
            <a:pPr algn="ctr"/>
            <a:r>
              <a:rPr lang="en-US" sz="2400" dirty="0">
                <a:solidFill>
                  <a:schemeClr val="bg1"/>
                </a:solidFill>
                <a:latin typeface="Google Sans" panose="020B0503030502040204" pitchFamily="34" charset="0"/>
              </a:rPr>
              <a:t>Renders UI</a:t>
            </a:r>
          </a:p>
        </p:txBody>
      </p:sp>
      <p:cxnSp>
        <p:nvCxnSpPr>
          <p:cNvPr id="53" name="Straight Arrow Connector 52">
            <a:extLst>
              <a:ext uri="{FF2B5EF4-FFF2-40B4-BE49-F238E27FC236}">
                <a16:creationId xmlns:a16="http://schemas.microsoft.com/office/drawing/2014/main" id="{2EFD577B-7E5D-1A4B-8F77-251B8253A35A}"/>
              </a:ext>
            </a:extLst>
          </p:cNvPr>
          <p:cNvCxnSpPr>
            <a:stCxn id="28" idx="3"/>
            <a:endCxn id="48" idx="1"/>
          </p:cNvCxnSpPr>
          <p:nvPr/>
        </p:nvCxnSpPr>
        <p:spPr>
          <a:xfrm flipV="1">
            <a:off x="5232736" y="2131557"/>
            <a:ext cx="2663166" cy="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037754"/>
      </p:ext>
    </p:extLst>
  </p:cSld>
  <p:clrMapOvr>
    <a:masterClrMapping/>
  </p:clrMapOvr>
  <mc:AlternateContent xmlns:mc="http://schemas.openxmlformats.org/markup-compatibility/2006" xmlns:p159="http://schemas.microsoft.com/office/powerpoint/2015/09/main">
    <mc:Choice Requires="p159">
      <p:transition advTm="941">
        <p159:morph option="byObject"/>
      </p:transition>
    </mc:Choice>
    <mc:Fallback xmlns="">
      <p:transition advTm="941">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4D23E5-CC8C-084A-B7EB-59AAFF151D9E}"/>
              </a:ext>
            </a:extLst>
          </p:cNvPr>
          <p:cNvSpPr txBox="1"/>
          <p:nvPr/>
        </p:nvSpPr>
        <p:spPr>
          <a:xfrm>
            <a:off x="4917888" y="4775200"/>
            <a:ext cx="2356222" cy="1477328"/>
          </a:xfrm>
          <a:prstGeom prst="rect">
            <a:avLst/>
          </a:prstGeom>
          <a:noFill/>
        </p:spPr>
        <p:txBody>
          <a:bodyPr wrap="none" rtlCol="0">
            <a:spAutoFit/>
          </a:bodyPr>
          <a:lstStyle/>
          <a:p>
            <a:pPr algn="ctr"/>
            <a:r>
              <a:rPr lang="en-US" dirty="0">
                <a:solidFill>
                  <a:schemeClr val="bg1"/>
                </a:solidFill>
                <a:latin typeface="Futura Medium" panose="020B0602020204020303" pitchFamily="34" charset="-79"/>
                <a:cs typeface="Futura Medium" panose="020B0602020204020303" pitchFamily="34" charset="-79"/>
              </a:rPr>
              <a:t>BY</a:t>
            </a:r>
          </a:p>
          <a:p>
            <a:pPr algn="ctr"/>
            <a:r>
              <a:rPr lang="en-US" dirty="0">
                <a:solidFill>
                  <a:schemeClr val="bg1"/>
                </a:solidFill>
                <a:latin typeface="Futura Medium" panose="020B0602020204020303" pitchFamily="34" charset="-79"/>
                <a:cs typeface="Futura Medium" panose="020B0602020204020303" pitchFamily="34" charset="-79"/>
              </a:rPr>
              <a:t>AYUSHYA AMITABH</a:t>
            </a:r>
          </a:p>
          <a:p>
            <a:pPr algn="ctr"/>
            <a:r>
              <a:rPr lang="en-US" dirty="0">
                <a:solidFill>
                  <a:schemeClr val="bg1"/>
                </a:solidFill>
                <a:latin typeface="Futura Medium" panose="020B0602020204020303" pitchFamily="34" charset="-79"/>
                <a:cs typeface="Futura Medium" panose="020B0602020204020303" pitchFamily="34" charset="-79"/>
              </a:rPr>
              <a:t>CHRIS PANICAN</a:t>
            </a:r>
          </a:p>
          <a:p>
            <a:pPr algn="ctr"/>
            <a:r>
              <a:rPr lang="en-US" dirty="0">
                <a:solidFill>
                  <a:schemeClr val="bg1"/>
                </a:solidFill>
                <a:latin typeface="Futura Medium" panose="020B0602020204020303" pitchFamily="34" charset="-79"/>
                <a:cs typeface="Futura Medium" panose="020B0602020204020303" pitchFamily="34" charset="-79"/>
              </a:rPr>
              <a:t>GERRY XU</a:t>
            </a:r>
          </a:p>
          <a:p>
            <a:pPr algn="ctr"/>
            <a:r>
              <a:rPr lang="en-US" dirty="0">
                <a:solidFill>
                  <a:schemeClr val="bg1"/>
                </a:solidFill>
                <a:latin typeface="Futura Medium" panose="020B0602020204020303" pitchFamily="34" charset="-79"/>
                <a:cs typeface="Futura Medium" panose="020B0602020204020303" pitchFamily="34" charset="-79"/>
              </a:rPr>
              <a:t>OMAR ELNAGDY</a:t>
            </a:r>
          </a:p>
        </p:txBody>
      </p:sp>
      <p:sp>
        <p:nvSpPr>
          <p:cNvPr id="5" name="TextBox 4">
            <a:extLst>
              <a:ext uri="{FF2B5EF4-FFF2-40B4-BE49-F238E27FC236}">
                <a16:creationId xmlns:a16="http://schemas.microsoft.com/office/drawing/2014/main" id="{BC6F49A5-4765-974E-92C8-89DBD4B10409}"/>
              </a:ext>
            </a:extLst>
          </p:cNvPr>
          <p:cNvSpPr txBox="1"/>
          <p:nvPr/>
        </p:nvSpPr>
        <p:spPr>
          <a:xfrm>
            <a:off x="12580620" y="650677"/>
            <a:ext cx="2446439" cy="646331"/>
          </a:xfrm>
          <a:prstGeom prst="rect">
            <a:avLst/>
          </a:prstGeom>
          <a:noFill/>
        </p:spPr>
        <p:txBody>
          <a:bodyPr wrap="none" rtlCol="0">
            <a:spAutoFit/>
          </a:bodyPr>
          <a:lstStyle/>
          <a:p>
            <a:r>
              <a:rPr lang="en-US" sz="3600" dirty="0">
                <a:solidFill>
                  <a:srgbClr val="C00000"/>
                </a:solidFill>
                <a:latin typeface="Futura Medium" panose="020B0602020204020303" pitchFamily="34" charset="-79"/>
                <a:cs typeface="Futura Medium" panose="020B0602020204020303" pitchFamily="34" charset="-79"/>
              </a:rPr>
              <a:t>ABSTRACT</a:t>
            </a:r>
          </a:p>
        </p:txBody>
      </p:sp>
      <p:sp>
        <p:nvSpPr>
          <p:cNvPr id="6" name="TextBox 5">
            <a:extLst>
              <a:ext uri="{FF2B5EF4-FFF2-40B4-BE49-F238E27FC236}">
                <a16:creationId xmlns:a16="http://schemas.microsoft.com/office/drawing/2014/main" id="{27196803-D260-CF4B-B455-4016278E9895}"/>
              </a:ext>
            </a:extLst>
          </p:cNvPr>
          <p:cNvSpPr txBox="1"/>
          <p:nvPr/>
        </p:nvSpPr>
        <p:spPr>
          <a:xfrm>
            <a:off x="12580620" y="2274838"/>
            <a:ext cx="5819140" cy="2308324"/>
          </a:xfrm>
          <a:prstGeom prst="rect">
            <a:avLst/>
          </a:prstGeom>
          <a:noFill/>
        </p:spPr>
        <p:txBody>
          <a:bodyPr wrap="square" rtlCol="0">
            <a:spAutoFit/>
          </a:bodyPr>
          <a:lstStyle/>
          <a:p>
            <a:pPr algn="just"/>
            <a:r>
              <a:rPr lang="en-US" sz="2400" dirty="0">
                <a:latin typeface="Google Sans" panose="020B0503030502040204" pitchFamily="34" charset="0"/>
                <a:cs typeface="Futura Medium" panose="020B0602020204020303" pitchFamily="34" charset="-79"/>
              </a:rPr>
              <a:t>Our project was to create a software to allow for gesture-based controls on the end user’s computer with the aid of deep learning to help recognize the user’s hand as well as the number of fingers being held up by the user. </a:t>
            </a:r>
          </a:p>
        </p:txBody>
      </p:sp>
      <p:sp>
        <p:nvSpPr>
          <p:cNvPr id="7" name="Donut 6">
            <a:extLst>
              <a:ext uri="{FF2B5EF4-FFF2-40B4-BE49-F238E27FC236}">
                <a16:creationId xmlns:a16="http://schemas.microsoft.com/office/drawing/2014/main" id="{10010ECB-879E-B745-8FA3-DD519D64F592}"/>
              </a:ext>
            </a:extLst>
          </p:cNvPr>
          <p:cNvSpPr/>
          <p:nvPr/>
        </p:nvSpPr>
        <p:spPr>
          <a:xfrm>
            <a:off x="4099558" y="3722642"/>
            <a:ext cx="3992881" cy="3992881"/>
          </a:xfrm>
          <a:prstGeom prst="donut">
            <a:avLst>
              <a:gd name="adj" fmla="val 14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37B0B548-B1EB-BB4C-81D8-9F1A1A54447A}"/>
              </a:ext>
            </a:extLst>
          </p:cNvPr>
          <p:cNvSpPr txBox="1"/>
          <p:nvPr/>
        </p:nvSpPr>
        <p:spPr>
          <a:xfrm>
            <a:off x="1599228" y="650677"/>
            <a:ext cx="9009262" cy="707886"/>
          </a:xfrm>
          <a:prstGeom prst="rect">
            <a:avLst/>
          </a:prstGeom>
          <a:noFill/>
        </p:spPr>
        <p:txBody>
          <a:bodyPr wrap="none" rtlCol="0">
            <a:spAutoFit/>
          </a:bodyPr>
          <a:lstStyle/>
          <a:p>
            <a:pPr algn="ctr"/>
            <a:r>
              <a:rPr lang="en-US" sz="4000" dirty="0">
                <a:solidFill>
                  <a:schemeClr val="bg1"/>
                </a:solidFill>
                <a:latin typeface="Futura Medium" panose="020B0602020204020303" pitchFamily="34" charset="-79"/>
                <a:cs typeface="Futura Medium" panose="020B0602020204020303" pitchFamily="34" charset="-79"/>
              </a:rPr>
              <a:t>HAND SIGNALS </a:t>
            </a:r>
            <a:r>
              <a:rPr lang="en-US" sz="4000" dirty="0">
                <a:solidFill>
                  <a:srgbClr val="C00000"/>
                </a:solidFill>
                <a:latin typeface="Futura Medium" panose="020B0602020204020303" pitchFamily="34" charset="-79"/>
                <a:cs typeface="Futura Medium" panose="020B0602020204020303" pitchFamily="34" charset="-79"/>
              </a:rPr>
              <a:t>WITH VISUAL DATA</a:t>
            </a:r>
          </a:p>
        </p:txBody>
      </p:sp>
    </p:spTree>
    <p:extLst>
      <p:ext uri="{BB962C8B-B14F-4D97-AF65-F5344CB8AC3E}">
        <p14:creationId xmlns:p14="http://schemas.microsoft.com/office/powerpoint/2010/main" val="2362545110"/>
      </p:ext>
    </p:extLst>
  </p:cSld>
  <p:clrMapOvr>
    <a:masterClrMapping/>
  </p:clrMapOvr>
  <mc:AlternateContent xmlns:mc="http://schemas.openxmlformats.org/markup-compatibility/2006" xmlns:p159="http://schemas.microsoft.com/office/powerpoint/2015/09/main">
    <mc:Choice Requires="p159">
      <p:transition advTm="260">
        <p159:morph option="byObject"/>
      </p:transition>
    </mc:Choice>
    <mc:Fallback xmlns="">
      <p:transition advTm="26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1D94BA-EEBC-CE41-8123-40C9EA192A39}"/>
              </a:ext>
            </a:extLst>
          </p:cNvPr>
          <p:cNvSpPr txBox="1"/>
          <p:nvPr/>
        </p:nvSpPr>
        <p:spPr>
          <a:xfrm>
            <a:off x="266700" y="342900"/>
            <a:ext cx="3276666"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HAND SIGNALS WITH VISUAL DATA</a:t>
            </a:r>
          </a:p>
        </p:txBody>
      </p:sp>
      <p:sp>
        <p:nvSpPr>
          <p:cNvPr id="9" name="TextBox 8">
            <a:extLst>
              <a:ext uri="{FF2B5EF4-FFF2-40B4-BE49-F238E27FC236}">
                <a16:creationId xmlns:a16="http://schemas.microsoft.com/office/drawing/2014/main" id="{EDD10492-5396-574C-94FD-F34D86361B5E}"/>
              </a:ext>
            </a:extLst>
          </p:cNvPr>
          <p:cNvSpPr txBox="1"/>
          <p:nvPr/>
        </p:nvSpPr>
        <p:spPr>
          <a:xfrm>
            <a:off x="266700" y="639600"/>
            <a:ext cx="5154232" cy="646331"/>
          </a:xfrm>
          <a:prstGeom prst="rect">
            <a:avLst/>
          </a:prstGeom>
          <a:noFill/>
        </p:spPr>
        <p:txBody>
          <a:bodyPr wrap="none" rtlCol="0">
            <a:spAutoFit/>
          </a:bodyPr>
          <a:lstStyle/>
          <a:p>
            <a:r>
              <a:rPr lang="en-US" sz="3600" dirty="0">
                <a:solidFill>
                  <a:srgbClr val="C00000"/>
                </a:solidFill>
                <a:latin typeface="Futura Medium" panose="020B0602020204020303" pitchFamily="34" charset="-79"/>
                <a:cs typeface="Futura Medium" panose="020B0602020204020303" pitchFamily="34" charset="-79"/>
              </a:rPr>
              <a:t>TECHNOLOGIES USED</a:t>
            </a:r>
          </a:p>
        </p:txBody>
      </p:sp>
      <p:sp>
        <p:nvSpPr>
          <p:cNvPr id="6" name="Donut 5">
            <a:extLst>
              <a:ext uri="{FF2B5EF4-FFF2-40B4-BE49-F238E27FC236}">
                <a16:creationId xmlns:a16="http://schemas.microsoft.com/office/drawing/2014/main" id="{661C9FE9-C07C-5A4A-BACD-F2E9D5E5E37C}"/>
              </a:ext>
            </a:extLst>
          </p:cNvPr>
          <p:cNvSpPr/>
          <p:nvPr/>
        </p:nvSpPr>
        <p:spPr>
          <a:xfrm>
            <a:off x="147319" y="914152"/>
            <a:ext cx="119381" cy="119381"/>
          </a:xfrm>
          <a:prstGeom prst="donut">
            <a:avLst>
              <a:gd name="adj" fmla="val 2311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6AD7EBBA-FEC0-BF41-852D-5E1F379D3822}"/>
              </a:ext>
            </a:extLst>
          </p:cNvPr>
          <p:cNvSpPr txBox="1"/>
          <p:nvPr/>
        </p:nvSpPr>
        <p:spPr>
          <a:xfrm>
            <a:off x="5360808" y="6511964"/>
            <a:ext cx="1475790" cy="307777"/>
          </a:xfrm>
          <a:prstGeom prst="rect">
            <a:avLst/>
          </a:prstGeom>
          <a:noFill/>
        </p:spPr>
        <p:txBody>
          <a:bodyPr wrap="none" rtlCol="0">
            <a:spAutoFit/>
          </a:bodyPr>
          <a:lstStyle/>
          <a:p>
            <a:pPr algn="ctr"/>
            <a:r>
              <a:rPr lang="en-US" sz="1400" dirty="0">
                <a:solidFill>
                  <a:srgbClr val="C1332D"/>
                </a:solidFill>
                <a:latin typeface="Futura Medium" panose="020B0602020204020303" pitchFamily="34" charset="-79"/>
                <a:cs typeface="Futura Medium" panose="020B0602020204020303" pitchFamily="34" charset="-79"/>
              </a:rPr>
              <a:t>ARCHITECTURE</a:t>
            </a:r>
          </a:p>
        </p:txBody>
      </p:sp>
      <p:sp>
        <p:nvSpPr>
          <p:cNvPr id="11" name="TextBox 10">
            <a:extLst>
              <a:ext uri="{FF2B5EF4-FFF2-40B4-BE49-F238E27FC236}">
                <a16:creationId xmlns:a16="http://schemas.microsoft.com/office/drawing/2014/main" id="{6FF1CA1F-F305-6640-B7A8-BFE25063484A}"/>
              </a:ext>
            </a:extLst>
          </p:cNvPr>
          <p:cNvSpPr txBox="1"/>
          <p:nvPr/>
        </p:nvSpPr>
        <p:spPr>
          <a:xfrm>
            <a:off x="7379636" y="6511964"/>
            <a:ext cx="1599925" cy="307777"/>
          </a:xfrm>
          <a:prstGeom prst="rect">
            <a:avLst/>
          </a:prstGeom>
          <a:noFill/>
        </p:spPr>
        <p:txBody>
          <a:bodyPr wrap="none" rtlCol="0">
            <a:spAutoFit/>
          </a:bodyPr>
          <a:lstStyle/>
          <a:p>
            <a:pPr algn="ctr"/>
            <a:r>
              <a:rPr lang="en-US" sz="1400" dirty="0">
                <a:solidFill>
                  <a:srgbClr val="C25950"/>
                </a:solidFill>
                <a:latin typeface="Futura Medium" panose="020B0602020204020303" pitchFamily="34" charset="-79"/>
                <a:cs typeface="Futura Medium" panose="020B0602020204020303" pitchFamily="34" charset="-79"/>
              </a:rPr>
              <a:t>DEEP LEARNING</a:t>
            </a:r>
          </a:p>
        </p:txBody>
      </p:sp>
      <p:sp>
        <p:nvSpPr>
          <p:cNvPr id="12" name="TextBox 11">
            <a:extLst>
              <a:ext uri="{FF2B5EF4-FFF2-40B4-BE49-F238E27FC236}">
                <a16:creationId xmlns:a16="http://schemas.microsoft.com/office/drawing/2014/main" id="{4C7114D6-8128-0E43-8C36-72A376F2DA0E}"/>
              </a:ext>
            </a:extLst>
          </p:cNvPr>
          <p:cNvSpPr txBox="1"/>
          <p:nvPr/>
        </p:nvSpPr>
        <p:spPr>
          <a:xfrm>
            <a:off x="9726846" y="6511963"/>
            <a:ext cx="748923" cy="307777"/>
          </a:xfrm>
          <a:prstGeom prst="rect">
            <a:avLst/>
          </a:prstGeom>
          <a:noFill/>
        </p:spPr>
        <p:txBody>
          <a:bodyPr wrap="none" rtlCol="0">
            <a:spAutoFit/>
          </a:bodyPr>
          <a:lstStyle/>
          <a:p>
            <a:pPr algn="ctr"/>
            <a:r>
              <a:rPr lang="en-US" sz="1400" dirty="0">
                <a:solidFill>
                  <a:srgbClr val="C3796F"/>
                </a:solidFill>
                <a:latin typeface="Futura Medium" panose="020B0602020204020303" pitchFamily="34" charset="-79"/>
                <a:cs typeface="Futura Medium" panose="020B0602020204020303" pitchFamily="34" charset="-79"/>
              </a:rPr>
              <a:t>DEMO</a:t>
            </a:r>
          </a:p>
        </p:txBody>
      </p:sp>
      <p:sp>
        <p:nvSpPr>
          <p:cNvPr id="13" name="TextBox 12">
            <a:extLst>
              <a:ext uri="{FF2B5EF4-FFF2-40B4-BE49-F238E27FC236}">
                <a16:creationId xmlns:a16="http://schemas.microsoft.com/office/drawing/2014/main" id="{DFD7BA8C-70A8-E24C-ADB9-6DFA56C65505}"/>
              </a:ext>
            </a:extLst>
          </p:cNvPr>
          <p:cNvSpPr txBox="1"/>
          <p:nvPr/>
        </p:nvSpPr>
        <p:spPr>
          <a:xfrm>
            <a:off x="274792" y="1285931"/>
            <a:ext cx="3767763"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CLIENT SIDE APP TO GESTURE PREDICTOR</a:t>
            </a:r>
          </a:p>
        </p:txBody>
      </p:sp>
      <p:pic>
        <p:nvPicPr>
          <p:cNvPr id="2" name="Picture 1">
            <a:extLst>
              <a:ext uri="{FF2B5EF4-FFF2-40B4-BE49-F238E27FC236}">
                <a16:creationId xmlns:a16="http://schemas.microsoft.com/office/drawing/2014/main" id="{9C784FC2-0F97-E542-9781-EDF9BE00A6D9}"/>
              </a:ext>
            </a:extLst>
          </p:cNvPr>
          <p:cNvPicPr>
            <a:picLocks noChangeAspect="1"/>
          </p:cNvPicPr>
          <p:nvPr/>
        </p:nvPicPr>
        <p:blipFill>
          <a:blip r:embed="rId2"/>
          <a:stretch>
            <a:fillRect/>
          </a:stretch>
        </p:blipFill>
        <p:spPr>
          <a:xfrm>
            <a:off x="-2394640" y="2627836"/>
            <a:ext cx="1599925" cy="1599925"/>
          </a:xfrm>
          <a:prstGeom prst="rect">
            <a:avLst/>
          </a:prstGeom>
        </p:spPr>
      </p:pic>
      <p:cxnSp>
        <p:nvCxnSpPr>
          <p:cNvPr id="26" name="Elbow Connector 25">
            <a:extLst>
              <a:ext uri="{FF2B5EF4-FFF2-40B4-BE49-F238E27FC236}">
                <a16:creationId xmlns:a16="http://schemas.microsoft.com/office/drawing/2014/main" id="{E0675DF8-D4D3-A44A-B444-08C68E65F987}"/>
              </a:ext>
            </a:extLst>
          </p:cNvPr>
          <p:cNvCxnSpPr>
            <a:cxnSpLocks/>
            <a:stCxn id="2" idx="0"/>
          </p:cNvCxnSpPr>
          <p:nvPr/>
        </p:nvCxnSpPr>
        <p:spPr>
          <a:xfrm rot="5400000" flipH="1" flipV="1">
            <a:off x="-830065" y="1366944"/>
            <a:ext cx="496280" cy="2025504"/>
          </a:xfrm>
          <a:prstGeom prst="bentConnector2">
            <a:avLst/>
          </a:prstGeom>
          <a:ln w="508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28" name="TextBox 27">
            <a:extLst>
              <a:ext uri="{FF2B5EF4-FFF2-40B4-BE49-F238E27FC236}">
                <a16:creationId xmlns:a16="http://schemas.microsoft.com/office/drawing/2014/main" id="{0D046331-4A84-184F-8D52-6DFFA3583EB5}"/>
              </a:ext>
            </a:extLst>
          </p:cNvPr>
          <p:cNvSpPr txBox="1"/>
          <p:nvPr/>
        </p:nvSpPr>
        <p:spPr>
          <a:xfrm>
            <a:off x="703914" y="1902768"/>
            <a:ext cx="1689370" cy="461665"/>
          </a:xfrm>
          <a:prstGeom prst="rect">
            <a:avLst/>
          </a:prstGeom>
          <a:noFill/>
        </p:spPr>
        <p:txBody>
          <a:bodyPr wrap="square" rtlCol="0">
            <a:spAutoFit/>
          </a:bodyPr>
          <a:lstStyle/>
          <a:p>
            <a:pPr algn="ctr"/>
            <a:r>
              <a:rPr lang="en-US" sz="2400" dirty="0">
                <a:solidFill>
                  <a:schemeClr val="bg1"/>
                </a:solidFill>
                <a:latin typeface="Google Sans" panose="020B0503030502040204" pitchFamily="34" charset="0"/>
              </a:rPr>
              <a:t>Node JS</a:t>
            </a:r>
          </a:p>
        </p:txBody>
      </p:sp>
      <p:pic>
        <p:nvPicPr>
          <p:cNvPr id="29" name="Picture 28">
            <a:extLst>
              <a:ext uri="{FF2B5EF4-FFF2-40B4-BE49-F238E27FC236}">
                <a16:creationId xmlns:a16="http://schemas.microsoft.com/office/drawing/2014/main" id="{460EB528-095D-B241-B430-1B401289E8D8}"/>
              </a:ext>
            </a:extLst>
          </p:cNvPr>
          <p:cNvPicPr>
            <a:picLocks noChangeAspect="1"/>
          </p:cNvPicPr>
          <p:nvPr/>
        </p:nvPicPr>
        <p:blipFill>
          <a:blip r:embed="rId3"/>
          <a:stretch>
            <a:fillRect/>
          </a:stretch>
        </p:blipFill>
        <p:spPr>
          <a:xfrm>
            <a:off x="748636" y="2648524"/>
            <a:ext cx="1599925" cy="1599925"/>
          </a:xfrm>
          <a:prstGeom prst="rect">
            <a:avLst/>
          </a:prstGeom>
        </p:spPr>
      </p:pic>
      <p:pic>
        <p:nvPicPr>
          <p:cNvPr id="47" name="Picture 46">
            <a:extLst>
              <a:ext uri="{FF2B5EF4-FFF2-40B4-BE49-F238E27FC236}">
                <a16:creationId xmlns:a16="http://schemas.microsoft.com/office/drawing/2014/main" id="{7919D9D8-BB07-3F4D-A00E-1574B288F385}"/>
              </a:ext>
            </a:extLst>
          </p:cNvPr>
          <p:cNvPicPr>
            <a:picLocks noChangeAspect="1"/>
          </p:cNvPicPr>
          <p:nvPr/>
        </p:nvPicPr>
        <p:blipFill>
          <a:blip r:embed="rId4"/>
          <a:stretch>
            <a:fillRect/>
          </a:stretch>
        </p:blipFill>
        <p:spPr>
          <a:xfrm>
            <a:off x="12014197" y="2436226"/>
            <a:ext cx="2813351" cy="1988101"/>
          </a:xfrm>
          <a:prstGeom prst="rect">
            <a:avLst/>
          </a:prstGeom>
        </p:spPr>
      </p:pic>
      <p:sp>
        <p:nvSpPr>
          <p:cNvPr id="48" name="TextBox 47">
            <a:extLst>
              <a:ext uri="{FF2B5EF4-FFF2-40B4-BE49-F238E27FC236}">
                <a16:creationId xmlns:a16="http://schemas.microsoft.com/office/drawing/2014/main" id="{2E5F0610-9728-5143-BC7F-52DBDA9AA0B0}"/>
              </a:ext>
            </a:extLst>
          </p:cNvPr>
          <p:cNvSpPr txBox="1"/>
          <p:nvPr/>
        </p:nvSpPr>
        <p:spPr>
          <a:xfrm>
            <a:off x="12576187" y="1900724"/>
            <a:ext cx="1689370" cy="461665"/>
          </a:xfrm>
          <a:prstGeom prst="rect">
            <a:avLst/>
          </a:prstGeom>
          <a:noFill/>
        </p:spPr>
        <p:txBody>
          <a:bodyPr wrap="square" rtlCol="0">
            <a:spAutoFit/>
          </a:bodyPr>
          <a:lstStyle/>
          <a:p>
            <a:pPr algn="ctr"/>
            <a:r>
              <a:rPr lang="en-US" sz="2400" dirty="0">
                <a:solidFill>
                  <a:schemeClr val="bg1"/>
                </a:solidFill>
                <a:latin typeface="Google Sans" panose="020B0503030502040204" pitchFamily="34" charset="0"/>
              </a:rPr>
              <a:t>React JS</a:t>
            </a:r>
          </a:p>
        </p:txBody>
      </p:sp>
      <p:cxnSp>
        <p:nvCxnSpPr>
          <p:cNvPr id="22" name="Straight Arrow Connector 21">
            <a:extLst>
              <a:ext uri="{FF2B5EF4-FFF2-40B4-BE49-F238E27FC236}">
                <a16:creationId xmlns:a16="http://schemas.microsoft.com/office/drawing/2014/main" id="{72B01C37-F0E7-E64B-A563-235AC3631BB5}"/>
              </a:ext>
            </a:extLst>
          </p:cNvPr>
          <p:cNvCxnSpPr>
            <a:cxnSpLocks/>
          </p:cNvCxnSpPr>
          <p:nvPr/>
        </p:nvCxnSpPr>
        <p:spPr>
          <a:xfrm>
            <a:off x="12694066" y="2133601"/>
            <a:ext cx="819148" cy="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164B7BD-F5E3-B046-BEF4-A9033190CD59}"/>
              </a:ext>
            </a:extLst>
          </p:cNvPr>
          <p:cNvSpPr txBox="1"/>
          <p:nvPr/>
        </p:nvSpPr>
        <p:spPr>
          <a:xfrm>
            <a:off x="13454664" y="1900723"/>
            <a:ext cx="2550695" cy="461665"/>
          </a:xfrm>
          <a:prstGeom prst="rect">
            <a:avLst/>
          </a:prstGeom>
          <a:noFill/>
        </p:spPr>
        <p:txBody>
          <a:bodyPr wrap="square" rtlCol="0">
            <a:spAutoFit/>
          </a:bodyPr>
          <a:lstStyle/>
          <a:p>
            <a:pPr algn="ctr"/>
            <a:r>
              <a:rPr lang="en-US" sz="2400" dirty="0">
                <a:solidFill>
                  <a:schemeClr val="bg1"/>
                </a:solidFill>
                <a:latin typeface="Google Sans" panose="020B0503030502040204" pitchFamily="34" charset="0"/>
              </a:rPr>
              <a:t>Python Scripts</a:t>
            </a:r>
          </a:p>
        </p:txBody>
      </p:sp>
      <p:pic>
        <p:nvPicPr>
          <p:cNvPr id="27" name="Picture 26">
            <a:extLst>
              <a:ext uri="{FF2B5EF4-FFF2-40B4-BE49-F238E27FC236}">
                <a16:creationId xmlns:a16="http://schemas.microsoft.com/office/drawing/2014/main" id="{5862004E-CBDB-804B-8CBB-1049494EF9B3}"/>
              </a:ext>
            </a:extLst>
          </p:cNvPr>
          <p:cNvPicPr>
            <a:picLocks noChangeAspect="1"/>
          </p:cNvPicPr>
          <p:nvPr/>
        </p:nvPicPr>
        <p:blipFill>
          <a:blip r:embed="rId5"/>
          <a:stretch>
            <a:fillRect/>
          </a:stretch>
        </p:blipFill>
        <p:spPr>
          <a:xfrm>
            <a:off x="13858688" y="2561924"/>
            <a:ext cx="1742646" cy="1742646"/>
          </a:xfrm>
          <a:prstGeom prst="rect">
            <a:avLst/>
          </a:prstGeom>
        </p:spPr>
      </p:pic>
      <p:cxnSp>
        <p:nvCxnSpPr>
          <p:cNvPr id="30" name="Straight Arrow Connector 29">
            <a:extLst>
              <a:ext uri="{FF2B5EF4-FFF2-40B4-BE49-F238E27FC236}">
                <a16:creationId xmlns:a16="http://schemas.microsoft.com/office/drawing/2014/main" id="{F730F0C8-027C-0845-9222-A0D974747CA1}"/>
              </a:ext>
            </a:extLst>
          </p:cNvPr>
          <p:cNvCxnSpPr>
            <a:cxnSpLocks/>
          </p:cNvCxnSpPr>
          <p:nvPr/>
        </p:nvCxnSpPr>
        <p:spPr>
          <a:xfrm>
            <a:off x="16000083" y="2133601"/>
            <a:ext cx="819148" cy="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EFC4D8C-8C8A-5F42-A6B3-C508661E6BFF}"/>
              </a:ext>
            </a:extLst>
          </p:cNvPr>
          <p:cNvSpPr txBox="1"/>
          <p:nvPr/>
        </p:nvSpPr>
        <p:spPr>
          <a:xfrm>
            <a:off x="16760681" y="1900723"/>
            <a:ext cx="2550695" cy="461665"/>
          </a:xfrm>
          <a:prstGeom prst="rect">
            <a:avLst/>
          </a:prstGeom>
          <a:noFill/>
        </p:spPr>
        <p:txBody>
          <a:bodyPr wrap="square" rtlCol="0">
            <a:spAutoFit/>
          </a:bodyPr>
          <a:lstStyle/>
          <a:p>
            <a:pPr algn="ctr"/>
            <a:r>
              <a:rPr lang="en-US" sz="2400" dirty="0">
                <a:solidFill>
                  <a:schemeClr val="bg1"/>
                </a:solidFill>
                <a:latin typeface="Google Sans" panose="020B0503030502040204" pitchFamily="34" charset="0"/>
              </a:rPr>
              <a:t>TensorFlow API</a:t>
            </a:r>
          </a:p>
        </p:txBody>
      </p:sp>
      <p:pic>
        <p:nvPicPr>
          <p:cNvPr id="33" name="Picture 32">
            <a:extLst>
              <a:ext uri="{FF2B5EF4-FFF2-40B4-BE49-F238E27FC236}">
                <a16:creationId xmlns:a16="http://schemas.microsoft.com/office/drawing/2014/main" id="{DB046E50-6C57-EE4D-BC07-7D75462494B5}"/>
              </a:ext>
            </a:extLst>
          </p:cNvPr>
          <p:cNvPicPr>
            <a:picLocks noChangeAspect="1"/>
          </p:cNvPicPr>
          <p:nvPr/>
        </p:nvPicPr>
        <p:blipFill>
          <a:blip r:embed="rId6"/>
          <a:stretch>
            <a:fillRect/>
          </a:stretch>
        </p:blipFill>
        <p:spPr>
          <a:xfrm>
            <a:off x="17299647" y="2661263"/>
            <a:ext cx="1472762" cy="1574446"/>
          </a:xfrm>
          <a:prstGeom prst="rect">
            <a:avLst/>
          </a:prstGeom>
        </p:spPr>
      </p:pic>
      <p:sp>
        <p:nvSpPr>
          <p:cNvPr id="34" name="TextBox 33">
            <a:extLst>
              <a:ext uri="{FF2B5EF4-FFF2-40B4-BE49-F238E27FC236}">
                <a16:creationId xmlns:a16="http://schemas.microsoft.com/office/drawing/2014/main" id="{727F1BD0-0E29-F84A-8358-BD290B6C532D}"/>
              </a:ext>
            </a:extLst>
          </p:cNvPr>
          <p:cNvSpPr txBox="1"/>
          <p:nvPr/>
        </p:nvSpPr>
        <p:spPr>
          <a:xfrm>
            <a:off x="12481025" y="4493568"/>
            <a:ext cx="4415613" cy="1569660"/>
          </a:xfrm>
          <a:prstGeom prst="rect">
            <a:avLst/>
          </a:prstGeom>
          <a:noFill/>
        </p:spPr>
        <p:txBody>
          <a:bodyPr wrap="square" rtlCol="0">
            <a:spAutoFit/>
          </a:bodyPr>
          <a:lstStyle/>
          <a:p>
            <a:pPr algn="ctr"/>
            <a:r>
              <a:rPr lang="en-US" sz="2400" dirty="0">
                <a:solidFill>
                  <a:schemeClr val="bg1"/>
                </a:solidFill>
                <a:latin typeface="Google Sans" panose="020B0503030502040204" pitchFamily="34" charset="0"/>
              </a:rPr>
              <a:t>Our script loads our stored model and then begins continuous predictions until it is interrupted or stopped</a:t>
            </a:r>
          </a:p>
        </p:txBody>
      </p:sp>
    </p:spTree>
    <p:extLst>
      <p:ext uri="{BB962C8B-B14F-4D97-AF65-F5344CB8AC3E}">
        <p14:creationId xmlns:p14="http://schemas.microsoft.com/office/powerpoint/2010/main" val="2033399988"/>
      </p:ext>
    </p:extLst>
  </p:cSld>
  <p:clrMapOvr>
    <a:masterClrMapping/>
  </p:clrMapOvr>
  <mc:AlternateContent xmlns:mc="http://schemas.openxmlformats.org/markup-compatibility/2006" xmlns:p159="http://schemas.microsoft.com/office/powerpoint/2015/09/main">
    <mc:Choice Requires="p159">
      <p:transition advTm="805">
        <p159:morph option="byObject"/>
      </p:transition>
    </mc:Choice>
    <mc:Fallback xmlns="">
      <p:transition advTm="805">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1D94BA-EEBC-CE41-8123-40C9EA192A39}"/>
              </a:ext>
            </a:extLst>
          </p:cNvPr>
          <p:cNvSpPr txBox="1"/>
          <p:nvPr/>
        </p:nvSpPr>
        <p:spPr>
          <a:xfrm>
            <a:off x="266700" y="342900"/>
            <a:ext cx="3276666"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HAND SIGNALS WITH VISUAL DATA</a:t>
            </a:r>
          </a:p>
        </p:txBody>
      </p:sp>
      <p:sp>
        <p:nvSpPr>
          <p:cNvPr id="9" name="TextBox 8">
            <a:extLst>
              <a:ext uri="{FF2B5EF4-FFF2-40B4-BE49-F238E27FC236}">
                <a16:creationId xmlns:a16="http://schemas.microsoft.com/office/drawing/2014/main" id="{EDD10492-5396-574C-94FD-F34D86361B5E}"/>
              </a:ext>
            </a:extLst>
          </p:cNvPr>
          <p:cNvSpPr txBox="1"/>
          <p:nvPr/>
        </p:nvSpPr>
        <p:spPr>
          <a:xfrm>
            <a:off x="266700" y="639600"/>
            <a:ext cx="5154232" cy="646331"/>
          </a:xfrm>
          <a:prstGeom prst="rect">
            <a:avLst/>
          </a:prstGeom>
          <a:noFill/>
        </p:spPr>
        <p:txBody>
          <a:bodyPr wrap="none" rtlCol="0">
            <a:spAutoFit/>
          </a:bodyPr>
          <a:lstStyle/>
          <a:p>
            <a:r>
              <a:rPr lang="en-US" sz="3600" dirty="0">
                <a:solidFill>
                  <a:srgbClr val="C00000"/>
                </a:solidFill>
                <a:latin typeface="Futura Medium" panose="020B0602020204020303" pitchFamily="34" charset="-79"/>
                <a:cs typeface="Futura Medium" panose="020B0602020204020303" pitchFamily="34" charset="-79"/>
              </a:rPr>
              <a:t>TECHNOLOGIES USED</a:t>
            </a:r>
          </a:p>
        </p:txBody>
      </p:sp>
      <p:sp>
        <p:nvSpPr>
          <p:cNvPr id="6" name="Donut 5">
            <a:extLst>
              <a:ext uri="{FF2B5EF4-FFF2-40B4-BE49-F238E27FC236}">
                <a16:creationId xmlns:a16="http://schemas.microsoft.com/office/drawing/2014/main" id="{661C9FE9-C07C-5A4A-BACD-F2E9D5E5E37C}"/>
              </a:ext>
            </a:extLst>
          </p:cNvPr>
          <p:cNvSpPr/>
          <p:nvPr/>
        </p:nvSpPr>
        <p:spPr>
          <a:xfrm>
            <a:off x="147319" y="914152"/>
            <a:ext cx="119381" cy="119381"/>
          </a:xfrm>
          <a:prstGeom prst="donut">
            <a:avLst>
              <a:gd name="adj" fmla="val 2311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6AD7EBBA-FEC0-BF41-852D-5E1F379D3822}"/>
              </a:ext>
            </a:extLst>
          </p:cNvPr>
          <p:cNvSpPr txBox="1"/>
          <p:nvPr/>
        </p:nvSpPr>
        <p:spPr>
          <a:xfrm>
            <a:off x="5360808" y="6511964"/>
            <a:ext cx="1475790" cy="307777"/>
          </a:xfrm>
          <a:prstGeom prst="rect">
            <a:avLst/>
          </a:prstGeom>
          <a:noFill/>
        </p:spPr>
        <p:txBody>
          <a:bodyPr wrap="none" rtlCol="0">
            <a:spAutoFit/>
          </a:bodyPr>
          <a:lstStyle/>
          <a:p>
            <a:pPr algn="ctr"/>
            <a:r>
              <a:rPr lang="en-US" sz="1400" dirty="0">
                <a:solidFill>
                  <a:srgbClr val="C1332D"/>
                </a:solidFill>
                <a:latin typeface="Futura Medium" panose="020B0602020204020303" pitchFamily="34" charset="-79"/>
                <a:cs typeface="Futura Medium" panose="020B0602020204020303" pitchFamily="34" charset="-79"/>
              </a:rPr>
              <a:t>ARCHITECTURE</a:t>
            </a:r>
          </a:p>
        </p:txBody>
      </p:sp>
      <p:sp>
        <p:nvSpPr>
          <p:cNvPr id="11" name="TextBox 10">
            <a:extLst>
              <a:ext uri="{FF2B5EF4-FFF2-40B4-BE49-F238E27FC236}">
                <a16:creationId xmlns:a16="http://schemas.microsoft.com/office/drawing/2014/main" id="{6FF1CA1F-F305-6640-B7A8-BFE25063484A}"/>
              </a:ext>
            </a:extLst>
          </p:cNvPr>
          <p:cNvSpPr txBox="1"/>
          <p:nvPr/>
        </p:nvSpPr>
        <p:spPr>
          <a:xfrm>
            <a:off x="7379636" y="6511964"/>
            <a:ext cx="1599925" cy="307777"/>
          </a:xfrm>
          <a:prstGeom prst="rect">
            <a:avLst/>
          </a:prstGeom>
          <a:noFill/>
        </p:spPr>
        <p:txBody>
          <a:bodyPr wrap="none" rtlCol="0">
            <a:spAutoFit/>
          </a:bodyPr>
          <a:lstStyle/>
          <a:p>
            <a:pPr algn="ctr"/>
            <a:r>
              <a:rPr lang="en-US" sz="1400" dirty="0">
                <a:solidFill>
                  <a:srgbClr val="C25950"/>
                </a:solidFill>
                <a:latin typeface="Futura Medium" panose="020B0602020204020303" pitchFamily="34" charset="-79"/>
                <a:cs typeface="Futura Medium" panose="020B0602020204020303" pitchFamily="34" charset="-79"/>
              </a:rPr>
              <a:t>DEEP LEARNING</a:t>
            </a:r>
          </a:p>
        </p:txBody>
      </p:sp>
      <p:sp>
        <p:nvSpPr>
          <p:cNvPr id="12" name="TextBox 11">
            <a:extLst>
              <a:ext uri="{FF2B5EF4-FFF2-40B4-BE49-F238E27FC236}">
                <a16:creationId xmlns:a16="http://schemas.microsoft.com/office/drawing/2014/main" id="{4C7114D6-8128-0E43-8C36-72A376F2DA0E}"/>
              </a:ext>
            </a:extLst>
          </p:cNvPr>
          <p:cNvSpPr txBox="1"/>
          <p:nvPr/>
        </p:nvSpPr>
        <p:spPr>
          <a:xfrm>
            <a:off x="9726846" y="6511963"/>
            <a:ext cx="748923" cy="307777"/>
          </a:xfrm>
          <a:prstGeom prst="rect">
            <a:avLst/>
          </a:prstGeom>
          <a:noFill/>
        </p:spPr>
        <p:txBody>
          <a:bodyPr wrap="none" rtlCol="0">
            <a:spAutoFit/>
          </a:bodyPr>
          <a:lstStyle/>
          <a:p>
            <a:pPr algn="ctr"/>
            <a:r>
              <a:rPr lang="en-US" sz="1400" dirty="0">
                <a:solidFill>
                  <a:srgbClr val="C3796F"/>
                </a:solidFill>
                <a:latin typeface="Futura Medium" panose="020B0602020204020303" pitchFamily="34" charset="-79"/>
                <a:cs typeface="Futura Medium" panose="020B0602020204020303" pitchFamily="34" charset="-79"/>
              </a:rPr>
              <a:t>DEMO</a:t>
            </a:r>
          </a:p>
        </p:txBody>
      </p:sp>
      <p:sp>
        <p:nvSpPr>
          <p:cNvPr id="13" name="TextBox 12">
            <a:extLst>
              <a:ext uri="{FF2B5EF4-FFF2-40B4-BE49-F238E27FC236}">
                <a16:creationId xmlns:a16="http://schemas.microsoft.com/office/drawing/2014/main" id="{DFD7BA8C-70A8-E24C-ADB9-6DFA56C65505}"/>
              </a:ext>
            </a:extLst>
          </p:cNvPr>
          <p:cNvSpPr txBox="1"/>
          <p:nvPr/>
        </p:nvSpPr>
        <p:spPr>
          <a:xfrm>
            <a:off x="274792" y="1285931"/>
            <a:ext cx="3767763"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CLIENT SIDE APP TO GESTURE PREDICTOR</a:t>
            </a:r>
          </a:p>
        </p:txBody>
      </p:sp>
      <p:pic>
        <p:nvPicPr>
          <p:cNvPr id="2" name="Picture 1">
            <a:extLst>
              <a:ext uri="{FF2B5EF4-FFF2-40B4-BE49-F238E27FC236}">
                <a16:creationId xmlns:a16="http://schemas.microsoft.com/office/drawing/2014/main" id="{9C784FC2-0F97-E542-9781-EDF9BE00A6D9}"/>
              </a:ext>
            </a:extLst>
          </p:cNvPr>
          <p:cNvPicPr>
            <a:picLocks noChangeAspect="1"/>
          </p:cNvPicPr>
          <p:nvPr/>
        </p:nvPicPr>
        <p:blipFill>
          <a:blip r:embed="rId2"/>
          <a:stretch>
            <a:fillRect/>
          </a:stretch>
        </p:blipFill>
        <p:spPr>
          <a:xfrm>
            <a:off x="-2394640" y="2627836"/>
            <a:ext cx="1599925" cy="1599925"/>
          </a:xfrm>
          <a:prstGeom prst="rect">
            <a:avLst/>
          </a:prstGeom>
        </p:spPr>
      </p:pic>
      <p:cxnSp>
        <p:nvCxnSpPr>
          <p:cNvPr id="26" name="Elbow Connector 25">
            <a:extLst>
              <a:ext uri="{FF2B5EF4-FFF2-40B4-BE49-F238E27FC236}">
                <a16:creationId xmlns:a16="http://schemas.microsoft.com/office/drawing/2014/main" id="{E0675DF8-D4D3-A44A-B444-08C68E65F987}"/>
              </a:ext>
            </a:extLst>
          </p:cNvPr>
          <p:cNvCxnSpPr>
            <a:cxnSpLocks/>
            <a:stCxn id="2" idx="0"/>
          </p:cNvCxnSpPr>
          <p:nvPr/>
        </p:nvCxnSpPr>
        <p:spPr>
          <a:xfrm rot="5400000" flipH="1" flipV="1">
            <a:off x="-830065" y="1366944"/>
            <a:ext cx="496280" cy="2025504"/>
          </a:xfrm>
          <a:prstGeom prst="bentConnector2">
            <a:avLst/>
          </a:prstGeom>
          <a:ln w="508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28" name="TextBox 27">
            <a:extLst>
              <a:ext uri="{FF2B5EF4-FFF2-40B4-BE49-F238E27FC236}">
                <a16:creationId xmlns:a16="http://schemas.microsoft.com/office/drawing/2014/main" id="{0D046331-4A84-184F-8D52-6DFFA3583EB5}"/>
              </a:ext>
            </a:extLst>
          </p:cNvPr>
          <p:cNvSpPr txBox="1"/>
          <p:nvPr/>
        </p:nvSpPr>
        <p:spPr>
          <a:xfrm>
            <a:off x="703914" y="1902768"/>
            <a:ext cx="1689370" cy="461665"/>
          </a:xfrm>
          <a:prstGeom prst="rect">
            <a:avLst/>
          </a:prstGeom>
          <a:noFill/>
        </p:spPr>
        <p:txBody>
          <a:bodyPr wrap="square" rtlCol="0">
            <a:spAutoFit/>
          </a:bodyPr>
          <a:lstStyle/>
          <a:p>
            <a:pPr algn="ctr"/>
            <a:r>
              <a:rPr lang="en-US" sz="2400" dirty="0">
                <a:solidFill>
                  <a:schemeClr val="bg1"/>
                </a:solidFill>
                <a:latin typeface="Google Sans" panose="020B0503030502040204" pitchFamily="34" charset="0"/>
              </a:rPr>
              <a:t>Node JS</a:t>
            </a:r>
          </a:p>
        </p:txBody>
      </p:sp>
      <p:pic>
        <p:nvPicPr>
          <p:cNvPr id="29" name="Picture 28">
            <a:extLst>
              <a:ext uri="{FF2B5EF4-FFF2-40B4-BE49-F238E27FC236}">
                <a16:creationId xmlns:a16="http://schemas.microsoft.com/office/drawing/2014/main" id="{460EB528-095D-B241-B430-1B401289E8D8}"/>
              </a:ext>
            </a:extLst>
          </p:cNvPr>
          <p:cNvPicPr>
            <a:picLocks noChangeAspect="1"/>
          </p:cNvPicPr>
          <p:nvPr/>
        </p:nvPicPr>
        <p:blipFill>
          <a:blip r:embed="rId3"/>
          <a:stretch>
            <a:fillRect/>
          </a:stretch>
        </p:blipFill>
        <p:spPr>
          <a:xfrm>
            <a:off x="748636" y="2648524"/>
            <a:ext cx="1599925" cy="1599925"/>
          </a:xfrm>
          <a:prstGeom prst="rect">
            <a:avLst/>
          </a:prstGeom>
        </p:spPr>
      </p:pic>
      <p:cxnSp>
        <p:nvCxnSpPr>
          <p:cNvPr id="18" name="Straight Arrow Connector 17">
            <a:extLst>
              <a:ext uri="{FF2B5EF4-FFF2-40B4-BE49-F238E27FC236}">
                <a16:creationId xmlns:a16="http://schemas.microsoft.com/office/drawing/2014/main" id="{F9E1EFD5-1854-3E43-A9ED-7808CE9CFBEA}"/>
              </a:ext>
            </a:extLst>
          </p:cNvPr>
          <p:cNvCxnSpPr>
            <a:cxnSpLocks/>
            <a:stCxn id="28" idx="3"/>
          </p:cNvCxnSpPr>
          <p:nvPr/>
        </p:nvCxnSpPr>
        <p:spPr>
          <a:xfrm>
            <a:off x="2393284" y="2133601"/>
            <a:ext cx="819148" cy="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CE2270E-275F-DF46-AEBB-BFFA3D5D1A3A}"/>
              </a:ext>
            </a:extLst>
          </p:cNvPr>
          <p:cNvSpPr txBox="1"/>
          <p:nvPr/>
        </p:nvSpPr>
        <p:spPr>
          <a:xfrm>
            <a:off x="3153882" y="1900723"/>
            <a:ext cx="2550695" cy="461665"/>
          </a:xfrm>
          <a:prstGeom prst="rect">
            <a:avLst/>
          </a:prstGeom>
          <a:noFill/>
        </p:spPr>
        <p:txBody>
          <a:bodyPr wrap="square" rtlCol="0">
            <a:spAutoFit/>
          </a:bodyPr>
          <a:lstStyle/>
          <a:p>
            <a:pPr algn="ctr"/>
            <a:r>
              <a:rPr lang="en-US" sz="2400" dirty="0">
                <a:solidFill>
                  <a:schemeClr val="bg1"/>
                </a:solidFill>
                <a:latin typeface="Google Sans" panose="020B0503030502040204" pitchFamily="34" charset="0"/>
              </a:rPr>
              <a:t>Python Scripts</a:t>
            </a:r>
          </a:p>
        </p:txBody>
      </p:sp>
      <p:pic>
        <p:nvPicPr>
          <p:cNvPr id="7" name="Picture 6">
            <a:extLst>
              <a:ext uri="{FF2B5EF4-FFF2-40B4-BE49-F238E27FC236}">
                <a16:creationId xmlns:a16="http://schemas.microsoft.com/office/drawing/2014/main" id="{0E026910-0779-B74A-968A-47E32F7CE055}"/>
              </a:ext>
            </a:extLst>
          </p:cNvPr>
          <p:cNvPicPr>
            <a:picLocks noChangeAspect="1"/>
          </p:cNvPicPr>
          <p:nvPr/>
        </p:nvPicPr>
        <p:blipFill>
          <a:blip r:embed="rId4"/>
          <a:stretch>
            <a:fillRect/>
          </a:stretch>
        </p:blipFill>
        <p:spPr>
          <a:xfrm>
            <a:off x="3557906" y="2561924"/>
            <a:ext cx="1742646" cy="1742646"/>
          </a:xfrm>
          <a:prstGeom prst="rect">
            <a:avLst/>
          </a:prstGeom>
        </p:spPr>
      </p:pic>
      <p:cxnSp>
        <p:nvCxnSpPr>
          <p:cNvPr id="24" name="Straight Arrow Connector 23">
            <a:extLst>
              <a:ext uri="{FF2B5EF4-FFF2-40B4-BE49-F238E27FC236}">
                <a16:creationId xmlns:a16="http://schemas.microsoft.com/office/drawing/2014/main" id="{62A047AC-1105-7342-BF5E-F4A11D48C76C}"/>
              </a:ext>
            </a:extLst>
          </p:cNvPr>
          <p:cNvCxnSpPr>
            <a:cxnSpLocks/>
          </p:cNvCxnSpPr>
          <p:nvPr/>
        </p:nvCxnSpPr>
        <p:spPr>
          <a:xfrm>
            <a:off x="5699301" y="2133601"/>
            <a:ext cx="819148" cy="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74214D8-22DF-504C-9242-01E6A4B99AF4}"/>
              </a:ext>
            </a:extLst>
          </p:cNvPr>
          <p:cNvSpPr txBox="1"/>
          <p:nvPr/>
        </p:nvSpPr>
        <p:spPr>
          <a:xfrm>
            <a:off x="6459899" y="1900723"/>
            <a:ext cx="2550695" cy="461665"/>
          </a:xfrm>
          <a:prstGeom prst="rect">
            <a:avLst/>
          </a:prstGeom>
          <a:noFill/>
        </p:spPr>
        <p:txBody>
          <a:bodyPr wrap="square" rtlCol="0">
            <a:spAutoFit/>
          </a:bodyPr>
          <a:lstStyle/>
          <a:p>
            <a:pPr algn="ctr"/>
            <a:r>
              <a:rPr lang="en-US" sz="2400" dirty="0">
                <a:solidFill>
                  <a:schemeClr val="bg1"/>
                </a:solidFill>
                <a:latin typeface="Google Sans" panose="020B0503030502040204" pitchFamily="34" charset="0"/>
              </a:rPr>
              <a:t>TensorFlow API</a:t>
            </a:r>
          </a:p>
        </p:txBody>
      </p:sp>
      <p:pic>
        <p:nvPicPr>
          <p:cNvPr id="14" name="Picture 13">
            <a:extLst>
              <a:ext uri="{FF2B5EF4-FFF2-40B4-BE49-F238E27FC236}">
                <a16:creationId xmlns:a16="http://schemas.microsoft.com/office/drawing/2014/main" id="{5EFEC54E-AE9A-7445-9C62-5E8E9D09B5D1}"/>
              </a:ext>
            </a:extLst>
          </p:cNvPr>
          <p:cNvPicPr>
            <a:picLocks noChangeAspect="1"/>
          </p:cNvPicPr>
          <p:nvPr/>
        </p:nvPicPr>
        <p:blipFill>
          <a:blip r:embed="rId5"/>
          <a:stretch>
            <a:fillRect/>
          </a:stretch>
        </p:blipFill>
        <p:spPr>
          <a:xfrm>
            <a:off x="6998865" y="2661263"/>
            <a:ext cx="1472762" cy="1574446"/>
          </a:xfrm>
          <a:prstGeom prst="rect">
            <a:avLst/>
          </a:prstGeom>
        </p:spPr>
      </p:pic>
      <p:sp>
        <p:nvSpPr>
          <p:cNvPr id="31" name="TextBox 30">
            <a:extLst>
              <a:ext uri="{FF2B5EF4-FFF2-40B4-BE49-F238E27FC236}">
                <a16:creationId xmlns:a16="http://schemas.microsoft.com/office/drawing/2014/main" id="{7C6F0468-54E0-0F42-99E3-63C8FF95A2B3}"/>
              </a:ext>
            </a:extLst>
          </p:cNvPr>
          <p:cNvSpPr txBox="1"/>
          <p:nvPr/>
        </p:nvSpPr>
        <p:spPr>
          <a:xfrm>
            <a:off x="2180243" y="4493568"/>
            <a:ext cx="4415613" cy="1569660"/>
          </a:xfrm>
          <a:prstGeom prst="rect">
            <a:avLst/>
          </a:prstGeom>
          <a:noFill/>
        </p:spPr>
        <p:txBody>
          <a:bodyPr wrap="square" rtlCol="0">
            <a:spAutoFit/>
          </a:bodyPr>
          <a:lstStyle/>
          <a:p>
            <a:pPr algn="ctr"/>
            <a:r>
              <a:rPr lang="en-US" sz="2400" dirty="0">
                <a:solidFill>
                  <a:schemeClr val="bg1"/>
                </a:solidFill>
                <a:latin typeface="Google Sans" panose="020B0503030502040204" pitchFamily="34" charset="0"/>
              </a:rPr>
              <a:t>Our script loads our stored model and then begins continuous predictions until it is interrupted or stopped</a:t>
            </a:r>
          </a:p>
        </p:txBody>
      </p:sp>
    </p:spTree>
    <p:extLst>
      <p:ext uri="{BB962C8B-B14F-4D97-AF65-F5344CB8AC3E}">
        <p14:creationId xmlns:p14="http://schemas.microsoft.com/office/powerpoint/2010/main" val="1447576299"/>
      </p:ext>
    </p:extLst>
  </p:cSld>
  <p:clrMapOvr>
    <a:masterClrMapping/>
  </p:clrMapOvr>
  <mc:AlternateContent xmlns:mc="http://schemas.openxmlformats.org/markup-compatibility/2006" xmlns:p159="http://schemas.microsoft.com/office/powerpoint/2015/09/main">
    <mc:Choice Requires="p159">
      <p:transition advTm="1245">
        <p159:morph option="byObject"/>
      </p:transition>
    </mc:Choice>
    <mc:Fallback xmlns="">
      <p:transition advTm="1245">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1D94BA-EEBC-CE41-8123-40C9EA192A39}"/>
              </a:ext>
            </a:extLst>
          </p:cNvPr>
          <p:cNvSpPr txBox="1"/>
          <p:nvPr/>
        </p:nvSpPr>
        <p:spPr>
          <a:xfrm>
            <a:off x="266700" y="342900"/>
            <a:ext cx="3276666"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HAND SIGNALS WITH VISUAL DATA</a:t>
            </a:r>
          </a:p>
        </p:txBody>
      </p:sp>
      <p:sp>
        <p:nvSpPr>
          <p:cNvPr id="9" name="TextBox 8">
            <a:extLst>
              <a:ext uri="{FF2B5EF4-FFF2-40B4-BE49-F238E27FC236}">
                <a16:creationId xmlns:a16="http://schemas.microsoft.com/office/drawing/2014/main" id="{EDD10492-5396-574C-94FD-F34D86361B5E}"/>
              </a:ext>
            </a:extLst>
          </p:cNvPr>
          <p:cNvSpPr txBox="1"/>
          <p:nvPr/>
        </p:nvSpPr>
        <p:spPr>
          <a:xfrm>
            <a:off x="266700" y="639600"/>
            <a:ext cx="5154232" cy="646331"/>
          </a:xfrm>
          <a:prstGeom prst="rect">
            <a:avLst/>
          </a:prstGeom>
          <a:noFill/>
        </p:spPr>
        <p:txBody>
          <a:bodyPr wrap="none" rtlCol="0">
            <a:spAutoFit/>
          </a:bodyPr>
          <a:lstStyle/>
          <a:p>
            <a:r>
              <a:rPr lang="en-US" sz="3600" dirty="0">
                <a:solidFill>
                  <a:srgbClr val="C00000"/>
                </a:solidFill>
                <a:latin typeface="Futura Medium" panose="020B0602020204020303" pitchFamily="34" charset="-79"/>
                <a:cs typeface="Futura Medium" panose="020B0602020204020303" pitchFamily="34" charset="-79"/>
              </a:rPr>
              <a:t>TECHNOLOGIES USED</a:t>
            </a:r>
          </a:p>
        </p:txBody>
      </p:sp>
      <p:sp>
        <p:nvSpPr>
          <p:cNvPr id="6" name="Donut 5">
            <a:extLst>
              <a:ext uri="{FF2B5EF4-FFF2-40B4-BE49-F238E27FC236}">
                <a16:creationId xmlns:a16="http://schemas.microsoft.com/office/drawing/2014/main" id="{661C9FE9-C07C-5A4A-BACD-F2E9D5E5E37C}"/>
              </a:ext>
            </a:extLst>
          </p:cNvPr>
          <p:cNvSpPr/>
          <p:nvPr/>
        </p:nvSpPr>
        <p:spPr>
          <a:xfrm>
            <a:off x="147319" y="914152"/>
            <a:ext cx="119381" cy="119381"/>
          </a:xfrm>
          <a:prstGeom prst="donut">
            <a:avLst>
              <a:gd name="adj" fmla="val 2311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6AD7EBBA-FEC0-BF41-852D-5E1F379D3822}"/>
              </a:ext>
            </a:extLst>
          </p:cNvPr>
          <p:cNvSpPr txBox="1"/>
          <p:nvPr/>
        </p:nvSpPr>
        <p:spPr>
          <a:xfrm>
            <a:off x="5360808" y="6511964"/>
            <a:ext cx="1475790" cy="307777"/>
          </a:xfrm>
          <a:prstGeom prst="rect">
            <a:avLst/>
          </a:prstGeom>
          <a:noFill/>
        </p:spPr>
        <p:txBody>
          <a:bodyPr wrap="none" rtlCol="0">
            <a:spAutoFit/>
          </a:bodyPr>
          <a:lstStyle/>
          <a:p>
            <a:pPr algn="ctr"/>
            <a:r>
              <a:rPr lang="en-US" sz="1400" dirty="0">
                <a:solidFill>
                  <a:srgbClr val="C1332D"/>
                </a:solidFill>
                <a:latin typeface="Futura Medium" panose="020B0602020204020303" pitchFamily="34" charset="-79"/>
                <a:cs typeface="Futura Medium" panose="020B0602020204020303" pitchFamily="34" charset="-79"/>
              </a:rPr>
              <a:t>ARCHITECTURE</a:t>
            </a:r>
          </a:p>
        </p:txBody>
      </p:sp>
      <p:sp>
        <p:nvSpPr>
          <p:cNvPr id="11" name="TextBox 10">
            <a:extLst>
              <a:ext uri="{FF2B5EF4-FFF2-40B4-BE49-F238E27FC236}">
                <a16:creationId xmlns:a16="http://schemas.microsoft.com/office/drawing/2014/main" id="{6FF1CA1F-F305-6640-B7A8-BFE25063484A}"/>
              </a:ext>
            </a:extLst>
          </p:cNvPr>
          <p:cNvSpPr txBox="1"/>
          <p:nvPr/>
        </p:nvSpPr>
        <p:spPr>
          <a:xfrm>
            <a:off x="7379636" y="6511964"/>
            <a:ext cx="1599925" cy="307777"/>
          </a:xfrm>
          <a:prstGeom prst="rect">
            <a:avLst/>
          </a:prstGeom>
          <a:noFill/>
        </p:spPr>
        <p:txBody>
          <a:bodyPr wrap="none" rtlCol="0">
            <a:spAutoFit/>
          </a:bodyPr>
          <a:lstStyle/>
          <a:p>
            <a:pPr algn="ctr"/>
            <a:r>
              <a:rPr lang="en-US" sz="1400" dirty="0">
                <a:solidFill>
                  <a:srgbClr val="C25950"/>
                </a:solidFill>
                <a:latin typeface="Futura Medium" panose="020B0602020204020303" pitchFamily="34" charset="-79"/>
                <a:cs typeface="Futura Medium" panose="020B0602020204020303" pitchFamily="34" charset="-79"/>
              </a:rPr>
              <a:t>DEEP LEARNING</a:t>
            </a:r>
          </a:p>
        </p:txBody>
      </p:sp>
      <p:sp>
        <p:nvSpPr>
          <p:cNvPr id="12" name="TextBox 11">
            <a:extLst>
              <a:ext uri="{FF2B5EF4-FFF2-40B4-BE49-F238E27FC236}">
                <a16:creationId xmlns:a16="http://schemas.microsoft.com/office/drawing/2014/main" id="{4C7114D6-8128-0E43-8C36-72A376F2DA0E}"/>
              </a:ext>
            </a:extLst>
          </p:cNvPr>
          <p:cNvSpPr txBox="1"/>
          <p:nvPr/>
        </p:nvSpPr>
        <p:spPr>
          <a:xfrm>
            <a:off x="9726846" y="6511963"/>
            <a:ext cx="748923" cy="307777"/>
          </a:xfrm>
          <a:prstGeom prst="rect">
            <a:avLst/>
          </a:prstGeom>
          <a:noFill/>
        </p:spPr>
        <p:txBody>
          <a:bodyPr wrap="none" rtlCol="0">
            <a:spAutoFit/>
          </a:bodyPr>
          <a:lstStyle/>
          <a:p>
            <a:pPr algn="ctr"/>
            <a:r>
              <a:rPr lang="en-US" sz="1400" dirty="0">
                <a:solidFill>
                  <a:srgbClr val="C3796F"/>
                </a:solidFill>
                <a:latin typeface="Futura Medium" panose="020B0602020204020303" pitchFamily="34" charset="-79"/>
                <a:cs typeface="Futura Medium" panose="020B0602020204020303" pitchFamily="34" charset="-79"/>
              </a:rPr>
              <a:t>DEMO</a:t>
            </a:r>
          </a:p>
        </p:txBody>
      </p:sp>
      <p:sp>
        <p:nvSpPr>
          <p:cNvPr id="13" name="TextBox 12">
            <a:extLst>
              <a:ext uri="{FF2B5EF4-FFF2-40B4-BE49-F238E27FC236}">
                <a16:creationId xmlns:a16="http://schemas.microsoft.com/office/drawing/2014/main" id="{DFD7BA8C-70A8-E24C-ADB9-6DFA56C65505}"/>
              </a:ext>
            </a:extLst>
          </p:cNvPr>
          <p:cNvSpPr txBox="1"/>
          <p:nvPr/>
        </p:nvSpPr>
        <p:spPr>
          <a:xfrm>
            <a:off x="274792" y="1285931"/>
            <a:ext cx="3767763"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CLIENT SIDE APP TO GESTURE PREDICTOR</a:t>
            </a:r>
          </a:p>
        </p:txBody>
      </p:sp>
      <p:cxnSp>
        <p:nvCxnSpPr>
          <p:cNvPr id="26" name="Elbow Connector 25">
            <a:extLst>
              <a:ext uri="{FF2B5EF4-FFF2-40B4-BE49-F238E27FC236}">
                <a16:creationId xmlns:a16="http://schemas.microsoft.com/office/drawing/2014/main" id="{E0675DF8-D4D3-A44A-B444-08C68E65F987}"/>
              </a:ext>
            </a:extLst>
          </p:cNvPr>
          <p:cNvCxnSpPr>
            <a:cxnSpLocks/>
          </p:cNvCxnSpPr>
          <p:nvPr/>
        </p:nvCxnSpPr>
        <p:spPr>
          <a:xfrm rot="5400000" flipH="1" flipV="1">
            <a:off x="-6938649" y="1366944"/>
            <a:ext cx="496280" cy="2025504"/>
          </a:xfrm>
          <a:prstGeom prst="bentConnector2">
            <a:avLst/>
          </a:prstGeom>
          <a:ln w="508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28" name="TextBox 27">
            <a:extLst>
              <a:ext uri="{FF2B5EF4-FFF2-40B4-BE49-F238E27FC236}">
                <a16:creationId xmlns:a16="http://schemas.microsoft.com/office/drawing/2014/main" id="{0D046331-4A84-184F-8D52-6DFFA3583EB5}"/>
              </a:ext>
            </a:extLst>
          </p:cNvPr>
          <p:cNvSpPr txBox="1"/>
          <p:nvPr/>
        </p:nvSpPr>
        <p:spPr>
          <a:xfrm>
            <a:off x="-5404670" y="1902768"/>
            <a:ext cx="1689370" cy="461665"/>
          </a:xfrm>
          <a:prstGeom prst="rect">
            <a:avLst/>
          </a:prstGeom>
          <a:noFill/>
        </p:spPr>
        <p:txBody>
          <a:bodyPr wrap="square" rtlCol="0">
            <a:spAutoFit/>
          </a:bodyPr>
          <a:lstStyle/>
          <a:p>
            <a:pPr algn="ctr"/>
            <a:r>
              <a:rPr lang="en-US" sz="2400" dirty="0">
                <a:solidFill>
                  <a:schemeClr val="bg1"/>
                </a:solidFill>
                <a:latin typeface="Google Sans" panose="020B0503030502040204" pitchFamily="34" charset="0"/>
              </a:rPr>
              <a:t>Node JS</a:t>
            </a:r>
          </a:p>
        </p:txBody>
      </p:sp>
      <p:pic>
        <p:nvPicPr>
          <p:cNvPr id="29" name="Picture 28">
            <a:extLst>
              <a:ext uri="{FF2B5EF4-FFF2-40B4-BE49-F238E27FC236}">
                <a16:creationId xmlns:a16="http://schemas.microsoft.com/office/drawing/2014/main" id="{460EB528-095D-B241-B430-1B401289E8D8}"/>
              </a:ext>
            </a:extLst>
          </p:cNvPr>
          <p:cNvPicPr>
            <a:picLocks noChangeAspect="1"/>
          </p:cNvPicPr>
          <p:nvPr/>
        </p:nvPicPr>
        <p:blipFill>
          <a:blip r:embed="rId2"/>
          <a:stretch>
            <a:fillRect/>
          </a:stretch>
        </p:blipFill>
        <p:spPr>
          <a:xfrm>
            <a:off x="-5359948" y="2648524"/>
            <a:ext cx="1599925" cy="1599925"/>
          </a:xfrm>
          <a:prstGeom prst="rect">
            <a:avLst/>
          </a:prstGeom>
        </p:spPr>
      </p:pic>
      <p:cxnSp>
        <p:nvCxnSpPr>
          <p:cNvPr id="18" name="Straight Arrow Connector 17">
            <a:extLst>
              <a:ext uri="{FF2B5EF4-FFF2-40B4-BE49-F238E27FC236}">
                <a16:creationId xmlns:a16="http://schemas.microsoft.com/office/drawing/2014/main" id="{F9E1EFD5-1854-3E43-A9ED-7808CE9CFBEA}"/>
              </a:ext>
            </a:extLst>
          </p:cNvPr>
          <p:cNvCxnSpPr>
            <a:cxnSpLocks/>
            <a:stCxn id="28" idx="3"/>
          </p:cNvCxnSpPr>
          <p:nvPr/>
        </p:nvCxnSpPr>
        <p:spPr>
          <a:xfrm>
            <a:off x="-3715300" y="2133601"/>
            <a:ext cx="819148" cy="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CE2270E-275F-DF46-AEBB-BFFA3D5D1A3A}"/>
              </a:ext>
            </a:extLst>
          </p:cNvPr>
          <p:cNvSpPr txBox="1"/>
          <p:nvPr/>
        </p:nvSpPr>
        <p:spPr>
          <a:xfrm>
            <a:off x="-2954702" y="1900723"/>
            <a:ext cx="2550695" cy="461665"/>
          </a:xfrm>
          <a:prstGeom prst="rect">
            <a:avLst/>
          </a:prstGeom>
          <a:noFill/>
        </p:spPr>
        <p:txBody>
          <a:bodyPr wrap="square" rtlCol="0">
            <a:spAutoFit/>
          </a:bodyPr>
          <a:lstStyle/>
          <a:p>
            <a:pPr algn="ctr"/>
            <a:r>
              <a:rPr lang="en-US" sz="2400" dirty="0">
                <a:solidFill>
                  <a:schemeClr val="bg1"/>
                </a:solidFill>
                <a:latin typeface="Google Sans" panose="020B0503030502040204" pitchFamily="34" charset="0"/>
              </a:rPr>
              <a:t>Python Scripts</a:t>
            </a:r>
          </a:p>
        </p:txBody>
      </p:sp>
      <p:pic>
        <p:nvPicPr>
          <p:cNvPr id="7" name="Picture 6">
            <a:extLst>
              <a:ext uri="{FF2B5EF4-FFF2-40B4-BE49-F238E27FC236}">
                <a16:creationId xmlns:a16="http://schemas.microsoft.com/office/drawing/2014/main" id="{0E026910-0779-B74A-968A-47E32F7CE055}"/>
              </a:ext>
            </a:extLst>
          </p:cNvPr>
          <p:cNvPicPr>
            <a:picLocks noChangeAspect="1"/>
          </p:cNvPicPr>
          <p:nvPr/>
        </p:nvPicPr>
        <p:blipFill>
          <a:blip r:embed="rId3"/>
          <a:stretch>
            <a:fillRect/>
          </a:stretch>
        </p:blipFill>
        <p:spPr>
          <a:xfrm>
            <a:off x="-2550678" y="2561924"/>
            <a:ext cx="1742646" cy="1742646"/>
          </a:xfrm>
          <a:prstGeom prst="rect">
            <a:avLst/>
          </a:prstGeom>
        </p:spPr>
      </p:pic>
      <p:cxnSp>
        <p:nvCxnSpPr>
          <p:cNvPr id="24" name="Straight Arrow Connector 23">
            <a:extLst>
              <a:ext uri="{FF2B5EF4-FFF2-40B4-BE49-F238E27FC236}">
                <a16:creationId xmlns:a16="http://schemas.microsoft.com/office/drawing/2014/main" id="{62A047AC-1105-7342-BF5E-F4A11D48C76C}"/>
              </a:ext>
            </a:extLst>
          </p:cNvPr>
          <p:cNvCxnSpPr>
            <a:cxnSpLocks/>
          </p:cNvCxnSpPr>
          <p:nvPr/>
        </p:nvCxnSpPr>
        <p:spPr>
          <a:xfrm>
            <a:off x="-409283" y="2133601"/>
            <a:ext cx="819148" cy="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74214D8-22DF-504C-9242-01E6A4B99AF4}"/>
              </a:ext>
            </a:extLst>
          </p:cNvPr>
          <p:cNvSpPr txBox="1"/>
          <p:nvPr/>
        </p:nvSpPr>
        <p:spPr>
          <a:xfrm>
            <a:off x="351315" y="1900723"/>
            <a:ext cx="2550695" cy="461665"/>
          </a:xfrm>
          <a:prstGeom prst="rect">
            <a:avLst/>
          </a:prstGeom>
          <a:noFill/>
        </p:spPr>
        <p:txBody>
          <a:bodyPr wrap="square" rtlCol="0">
            <a:spAutoFit/>
          </a:bodyPr>
          <a:lstStyle/>
          <a:p>
            <a:pPr algn="ctr"/>
            <a:r>
              <a:rPr lang="en-US" sz="2400" dirty="0">
                <a:solidFill>
                  <a:schemeClr val="bg1"/>
                </a:solidFill>
                <a:latin typeface="Google Sans" panose="020B0503030502040204" pitchFamily="34" charset="0"/>
              </a:rPr>
              <a:t>TensorFlow API</a:t>
            </a:r>
          </a:p>
        </p:txBody>
      </p:sp>
      <p:pic>
        <p:nvPicPr>
          <p:cNvPr id="14" name="Picture 13">
            <a:extLst>
              <a:ext uri="{FF2B5EF4-FFF2-40B4-BE49-F238E27FC236}">
                <a16:creationId xmlns:a16="http://schemas.microsoft.com/office/drawing/2014/main" id="{5EFEC54E-AE9A-7445-9C62-5E8E9D09B5D1}"/>
              </a:ext>
            </a:extLst>
          </p:cNvPr>
          <p:cNvPicPr>
            <a:picLocks noChangeAspect="1"/>
          </p:cNvPicPr>
          <p:nvPr/>
        </p:nvPicPr>
        <p:blipFill>
          <a:blip r:embed="rId4"/>
          <a:stretch>
            <a:fillRect/>
          </a:stretch>
        </p:blipFill>
        <p:spPr>
          <a:xfrm>
            <a:off x="890281" y="2661263"/>
            <a:ext cx="1472762" cy="1574446"/>
          </a:xfrm>
          <a:prstGeom prst="rect">
            <a:avLst/>
          </a:prstGeom>
        </p:spPr>
      </p:pic>
      <p:cxnSp>
        <p:nvCxnSpPr>
          <p:cNvPr id="20" name="Straight Arrow Connector 19">
            <a:extLst>
              <a:ext uri="{FF2B5EF4-FFF2-40B4-BE49-F238E27FC236}">
                <a16:creationId xmlns:a16="http://schemas.microsoft.com/office/drawing/2014/main" id="{2AA4B7EE-3D24-DB4A-BC6E-2EEA207581C6}"/>
              </a:ext>
            </a:extLst>
          </p:cNvPr>
          <p:cNvCxnSpPr>
            <a:cxnSpLocks/>
            <a:stCxn id="25" idx="3"/>
          </p:cNvCxnSpPr>
          <p:nvPr/>
        </p:nvCxnSpPr>
        <p:spPr>
          <a:xfrm>
            <a:off x="2902010" y="2131556"/>
            <a:ext cx="803716" cy="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3A9E879-8B7B-7346-8E68-3E0C130D3D1C}"/>
              </a:ext>
            </a:extLst>
          </p:cNvPr>
          <p:cNvSpPr txBox="1"/>
          <p:nvPr/>
        </p:nvSpPr>
        <p:spPr>
          <a:xfrm>
            <a:off x="3705726" y="1900723"/>
            <a:ext cx="2550695" cy="461665"/>
          </a:xfrm>
          <a:prstGeom prst="rect">
            <a:avLst/>
          </a:prstGeom>
          <a:noFill/>
        </p:spPr>
        <p:txBody>
          <a:bodyPr wrap="square" rtlCol="0">
            <a:spAutoFit/>
          </a:bodyPr>
          <a:lstStyle/>
          <a:p>
            <a:r>
              <a:rPr lang="en-US" sz="2400" dirty="0">
                <a:solidFill>
                  <a:schemeClr val="bg1"/>
                </a:solidFill>
                <a:latin typeface="Google Sans" panose="020B0503030502040204" pitchFamily="34" charset="0"/>
              </a:rPr>
              <a:t>Action Parser</a:t>
            </a:r>
          </a:p>
        </p:txBody>
      </p:sp>
      <p:sp>
        <p:nvSpPr>
          <p:cNvPr id="27" name="TextBox 26">
            <a:extLst>
              <a:ext uri="{FF2B5EF4-FFF2-40B4-BE49-F238E27FC236}">
                <a16:creationId xmlns:a16="http://schemas.microsoft.com/office/drawing/2014/main" id="{E88925DF-F0D9-2943-9752-9A51BBC21D21}"/>
              </a:ext>
            </a:extLst>
          </p:cNvPr>
          <p:cNvSpPr txBox="1"/>
          <p:nvPr/>
        </p:nvSpPr>
        <p:spPr>
          <a:xfrm>
            <a:off x="3705726" y="2663656"/>
            <a:ext cx="4415613" cy="1938992"/>
          </a:xfrm>
          <a:prstGeom prst="rect">
            <a:avLst/>
          </a:prstGeom>
          <a:noFill/>
        </p:spPr>
        <p:txBody>
          <a:bodyPr wrap="square" rtlCol="0">
            <a:spAutoFit/>
          </a:bodyPr>
          <a:lstStyle/>
          <a:p>
            <a:r>
              <a:rPr lang="en-US" sz="2400" dirty="0">
                <a:solidFill>
                  <a:schemeClr val="bg1"/>
                </a:solidFill>
                <a:latin typeface="Google Sans" panose="020B0503030502040204" pitchFamily="34" charset="0"/>
              </a:rPr>
              <a:t>This is a custom class that abstracts a program called “</a:t>
            </a:r>
            <a:r>
              <a:rPr lang="en-US" sz="2400" dirty="0" err="1">
                <a:solidFill>
                  <a:schemeClr val="bg1"/>
                </a:solidFill>
                <a:latin typeface="Google Sans" panose="020B0503030502040204" pitchFamily="34" charset="0"/>
              </a:rPr>
              <a:t>cliclick</a:t>
            </a:r>
            <a:r>
              <a:rPr lang="en-US" sz="2400" dirty="0">
                <a:solidFill>
                  <a:schemeClr val="bg1"/>
                </a:solidFill>
                <a:latin typeface="Google Sans" panose="020B0503030502040204" pitchFamily="34" charset="0"/>
              </a:rPr>
              <a:t>”, using a custom Python dictionary that relates gestures to key event triggers</a:t>
            </a:r>
          </a:p>
        </p:txBody>
      </p:sp>
    </p:spTree>
    <p:extLst>
      <p:ext uri="{BB962C8B-B14F-4D97-AF65-F5344CB8AC3E}">
        <p14:creationId xmlns:p14="http://schemas.microsoft.com/office/powerpoint/2010/main" val="1803563467"/>
      </p:ext>
    </p:extLst>
  </p:cSld>
  <p:clrMapOvr>
    <a:masterClrMapping/>
  </p:clrMapOvr>
  <mc:AlternateContent xmlns:mc="http://schemas.openxmlformats.org/markup-compatibility/2006" xmlns:p159="http://schemas.microsoft.com/office/powerpoint/2015/09/main">
    <mc:Choice Requires="p159">
      <p:transition advTm="925">
        <p159:morph option="byObject"/>
      </p:transition>
    </mc:Choice>
    <mc:Fallback xmlns="">
      <p:transition advTm="925">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1D94BA-EEBC-CE41-8123-40C9EA192A39}"/>
              </a:ext>
            </a:extLst>
          </p:cNvPr>
          <p:cNvSpPr txBox="1"/>
          <p:nvPr/>
        </p:nvSpPr>
        <p:spPr>
          <a:xfrm>
            <a:off x="266700" y="342900"/>
            <a:ext cx="3276666"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HAND SIGNALS WITH VISUAL DATA</a:t>
            </a:r>
          </a:p>
        </p:txBody>
      </p:sp>
      <p:sp>
        <p:nvSpPr>
          <p:cNvPr id="9" name="TextBox 8">
            <a:extLst>
              <a:ext uri="{FF2B5EF4-FFF2-40B4-BE49-F238E27FC236}">
                <a16:creationId xmlns:a16="http://schemas.microsoft.com/office/drawing/2014/main" id="{EDD10492-5396-574C-94FD-F34D86361B5E}"/>
              </a:ext>
            </a:extLst>
          </p:cNvPr>
          <p:cNvSpPr txBox="1"/>
          <p:nvPr/>
        </p:nvSpPr>
        <p:spPr>
          <a:xfrm>
            <a:off x="266700" y="639600"/>
            <a:ext cx="5154232" cy="646331"/>
          </a:xfrm>
          <a:prstGeom prst="rect">
            <a:avLst/>
          </a:prstGeom>
          <a:noFill/>
        </p:spPr>
        <p:txBody>
          <a:bodyPr wrap="none" rtlCol="0">
            <a:spAutoFit/>
          </a:bodyPr>
          <a:lstStyle/>
          <a:p>
            <a:r>
              <a:rPr lang="en-US" sz="3600" dirty="0">
                <a:solidFill>
                  <a:srgbClr val="C00000"/>
                </a:solidFill>
                <a:latin typeface="Futura Medium" panose="020B0602020204020303" pitchFamily="34" charset="-79"/>
                <a:cs typeface="Futura Medium" panose="020B0602020204020303" pitchFamily="34" charset="-79"/>
              </a:rPr>
              <a:t>TECHNOLOGIES USED</a:t>
            </a:r>
          </a:p>
        </p:txBody>
      </p:sp>
      <p:sp>
        <p:nvSpPr>
          <p:cNvPr id="6" name="Donut 5">
            <a:extLst>
              <a:ext uri="{FF2B5EF4-FFF2-40B4-BE49-F238E27FC236}">
                <a16:creationId xmlns:a16="http://schemas.microsoft.com/office/drawing/2014/main" id="{661C9FE9-C07C-5A4A-BACD-F2E9D5E5E37C}"/>
              </a:ext>
            </a:extLst>
          </p:cNvPr>
          <p:cNvSpPr/>
          <p:nvPr/>
        </p:nvSpPr>
        <p:spPr>
          <a:xfrm>
            <a:off x="147319" y="914152"/>
            <a:ext cx="119381" cy="119381"/>
          </a:xfrm>
          <a:prstGeom prst="donut">
            <a:avLst>
              <a:gd name="adj" fmla="val 2311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6AD7EBBA-FEC0-BF41-852D-5E1F379D3822}"/>
              </a:ext>
            </a:extLst>
          </p:cNvPr>
          <p:cNvSpPr txBox="1"/>
          <p:nvPr/>
        </p:nvSpPr>
        <p:spPr>
          <a:xfrm>
            <a:off x="5360808" y="6511964"/>
            <a:ext cx="1475790" cy="307777"/>
          </a:xfrm>
          <a:prstGeom prst="rect">
            <a:avLst/>
          </a:prstGeom>
          <a:noFill/>
        </p:spPr>
        <p:txBody>
          <a:bodyPr wrap="none" rtlCol="0">
            <a:spAutoFit/>
          </a:bodyPr>
          <a:lstStyle/>
          <a:p>
            <a:pPr algn="ctr"/>
            <a:r>
              <a:rPr lang="en-US" sz="1400" dirty="0">
                <a:solidFill>
                  <a:srgbClr val="C1332D"/>
                </a:solidFill>
                <a:latin typeface="Futura Medium" panose="020B0602020204020303" pitchFamily="34" charset="-79"/>
                <a:cs typeface="Futura Medium" panose="020B0602020204020303" pitchFamily="34" charset="-79"/>
              </a:rPr>
              <a:t>ARCHITECTURE</a:t>
            </a:r>
          </a:p>
        </p:txBody>
      </p:sp>
      <p:sp>
        <p:nvSpPr>
          <p:cNvPr id="11" name="TextBox 10">
            <a:extLst>
              <a:ext uri="{FF2B5EF4-FFF2-40B4-BE49-F238E27FC236}">
                <a16:creationId xmlns:a16="http://schemas.microsoft.com/office/drawing/2014/main" id="{6FF1CA1F-F305-6640-B7A8-BFE25063484A}"/>
              </a:ext>
            </a:extLst>
          </p:cNvPr>
          <p:cNvSpPr txBox="1"/>
          <p:nvPr/>
        </p:nvSpPr>
        <p:spPr>
          <a:xfrm>
            <a:off x="7379636" y="6511964"/>
            <a:ext cx="1599925" cy="307777"/>
          </a:xfrm>
          <a:prstGeom prst="rect">
            <a:avLst/>
          </a:prstGeom>
          <a:noFill/>
        </p:spPr>
        <p:txBody>
          <a:bodyPr wrap="none" rtlCol="0">
            <a:spAutoFit/>
          </a:bodyPr>
          <a:lstStyle/>
          <a:p>
            <a:pPr algn="ctr"/>
            <a:r>
              <a:rPr lang="en-US" sz="1400" dirty="0">
                <a:solidFill>
                  <a:srgbClr val="C25950"/>
                </a:solidFill>
                <a:latin typeface="Futura Medium" panose="020B0602020204020303" pitchFamily="34" charset="-79"/>
                <a:cs typeface="Futura Medium" panose="020B0602020204020303" pitchFamily="34" charset="-79"/>
              </a:rPr>
              <a:t>DEEP LEARNING</a:t>
            </a:r>
          </a:p>
        </p:txBody>
      </p:sp>
      <p:sp>
        <p:nvSpPr>
          <p:cNvPr id="12" name="TextBox 11">
            <a:extLst>
              <a:ext uri="{FF2B5EF4-FFF2-40B4-BE49-F238E27FC236}">
                <a16:creationId xmlns:a16="http://schemas.microsoft.com/office/drawing/2014/main" id="{4C7114D6-8128-0E43-8C36-72A376F2DA0E}"/>
              </a:ext>
            </a:extLst>
          </p:cNvPr>
          <p:cNvSpPr txBox="1"/>
          <p:nvPr/>
        </p:nvSpPr>
        <p:spPr>
          <a:xfrm>
            <a:off x="9726846" y="6511963"/>
            <a:ext cx="748923" cy="307777"/>
          </a:xfrm>
          <a:prstGeom prst="rect">
            <a:avLst/>
          </a:prstGeom>
          <a:noFill/>
        </p:spPr>
        <p:txBody>
          <a:bodyPr wrap="none" rtlCol="0">
            <a:spAutoFit/>
          </a:bodyPr>
          <a:lstStyle/>
          <a:p>
            <a:pPr algn="ctr"/>
            <a:r>
              <a:rPr lang="en-US" sz="1400" dirty="0">
                <a:solidFill>
                  <a:srgbClr val="C3796F"/>
                </a:solidFill>
                <a:latin typeface="Futura Medium" panose="020B0602020204020303" pitchFamily="34" charset="-79"/>
                <a:cs typeface="Futura Medium" panose="020B0602020204020303" pitchFamily="34" charset="-79"/>
              </a:rPr>
              <a:t>DEMO</a:t>
            </a:r>
          </a:p>
        </p:txBody>
      </p:sp>
      <p:sp>
        <p:nvSpPr>
          <p:cNvPr id="13" name="TextBox 12">
            <a:extLst>
              <a:ext uri="{FF2B5EF4-FFF2-40B4-BE49-F238E27FC236}">
                <a16:creationId xmlns:a16="http://schemas.microsoft.com/office/drawing/2014/main" id="{DFD7BA8C-70A8-E24C-ADB9-6DFA56C65505}"/>
              </a:ext>
            </a:extLst>
          </p:cNvPr>
          <p:cNvSpPr txBox="1"/>
          <p:nvPr/>
        </p:nvSpPr>
        <p:spPr>
          <a:xfrm>
            <a:off x="274792" y="1285931"/>
            <a:ext cx="1583960"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ACTION PARSER</a:t>
            </a:r>
          </a:p>
        </p:txBody>
      </p:sp>
      <p:sp>
        <p:nvSpPr>
          <p:cNvPr id="22" name="TextBox 21">
            <a:extLst>
              <a:ext uri="{FF2B5EF4-FFF2-40B4-BE49-F238E27FC236}">
                <a16:creationId xmlns:a16="http://schemas.microsoft.com/office/drawing/2014/main" id="{E46F3DC9-654C-4744-93DA-2CC0A058FCEE}"/>
              </a:ext>
            </a:extLst>
          </p:cNvPr>
          <p:cNvSpPr txBox="1"/>
          <p:nvPr/>
        </p:nvSpPr>
        <p:spPr>
          <a:xfrm>
            <a:off x="274792" y="2459504"/>
            <a:ext cx="4415613" cy="1938992"/>
          </a:xfrm>
          <a:prstGeom prst="rect">
            <a:avLst/>
          </a:prstGeom>
          <a:noFill/>
        </p:spPr>
        <p:txBody>
          <a:bodyPr wrap="square" rtlCol="0">
            <a:spAutoFit/>
          </a:bodyPr>
          <a:lstStyle/>
          <a:p>
            <a:pPr algn="just"/>
            <a:r>
              <a:rPr lang="en-US" sz="2400" dirty="0">
                <a:solidFill>
                  <a:schemeClr val="bg1"/>
                </a:solidFill>
                <a:latin typeface="Google Sans" panose="020B0503030502040204" pitchFamily="34" charset="0"/>
              </a:rPr>
              <a:t>This is a custom class that abstracts a program called “</a:t>
            </a:r>
            <a:r>
              <a:rPr lang="en-US" sz="2400" dirty="0" err="1">
                <a:solidFill>
                  <a:schemeClr val="bg1"/>
                </a:solidFill>
                <a:latin typeface="Google Sans" panose="020B0503030502040204" pitchFamily="34" charset="0"/>
              </a:rPr>
              <a:t>cliclick</a:t>
            </a:r>
            <a:r>
              <a:rPr lang="en-US" sz="2400" dirty="0">
                <a:solidFill>
                  <a:schemeClr val="bg1"/>
                </a:solidFill>
                <a:latin typeface="Google Sans" panose="020B0503030502040204" pitchFamily="34" charset="0"/>
              </a:rPr>
              <a:t>”, using a custom Python dictionary that relates gestures to key event triggers</a:t>
            </a:r>
          </a:p>
        </p:txBody>
      </p:sp>
      <p:pic>
        <p:nvPicPr>
          <p:cNvPr id="3" name="Picture 2" descr="A screenshot of a cell phone&#10;&#10;Description automatically generated">
            <a:extLst>
              <a:ext uri="{FF2B5EF4-FFF2-40B4-BE49-F238E27FC236}">
                <a16:creationId xmlns:a16="http://schemas.microsoft.com/office/drawing/2014/main" id="{140A3052-0050-DA45-B5FA-2006479FDFAF}"/>
              </a:ext>
            </a:extLst>
          </p:cNvPr>
          <p:cNvPicPr>
            <a:picLocks noChangeAspect="1"/>
          </p:cNvPicPr>
          <p:nvPr/>
        </p:nvPicPr>
        <p:blipFill rotWithShape="1">
          <a:blip r:embed="rId2"/>
          <a:srcRect t="-1" r="15041" b="65749"/>
          <a:stretch/>
        </p:blipFill>
        <p:spPr>
          <a:xfrm>
            <a:off x="5135266" y="1837189"/>
            <a:ext cx="6894547" cy="3044625"/>
          </a:xfrm>
          <a:prstGeom prst="rect">
            <a:avLst/>
          </a:prstGeom>
        </p:spPr>
      </p:pic>
    </p:spTree>
    <p:extLst>
      <p:ext uri="{BB962C8B-B14F-4D97-AF65-F5344CB8AC3E}">
        <p14:creationId xmlns:p14="http://schemas.microsoft.com/office/powerpoint/2010/main" val="1837754504"/>
      </p:ext>
    </p:extLst>
  </p:cSld>
  <p:clrMapOvr>
    <a:masterClrMapping/>
  </p:clrMapOvr>
  <mc:AlternateContent xmlns:mc="http://schemas.openxmlformats.org/markup-compatibility/2006" xmlns:p159="http://schemas.microsoft.com/office/powerpoint/2015/09/main">
    <mc:Choice Requires="p159">
      <p:transition advTm="1468">
        <p159:morph option="byObject"/>
      </p:transition>
    </mc:Choice>
    <mc:Fallback xmlns="">
      <p:transition advTm="1468">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8FFEB-1328-EA4A-8E71-9CFA204422EB}"/>
              </a:ext>
            </a:extLst>
          </p:cNvPr>
          <p:cNvSpPr txBox="1"/>
          <p:nvPr/>
        </p:nvSpPr>
        <p:spPr>
          <a:xfrm>
            <a:off x="266700" y="342900"/>
            <a:ext cx="3276666" cy="307777"/>
          </a:xfrm>
          <a:prstGeom prst="rect">
            <a:avLst/>
          </a:prstGeom>
          <a:noFill/>
        </p:spPr>
        <p:txBody>
          <a:bodyPr wrap="none" rtlCol="0">
            <a:spAutoFit/>
          </a:bodyPr>
          <a:lstStyle/>
          <a:p>
            <a:pPr algn="ctr"/>
            <a:r>
              <a:rPr lang="en-US" sz="1400" dirty="0">
                <a:solidFill>
                  <a:schemeClr val="tx1">
                    <a:lumMod val="95000"/>
                    <a:lumOff val="5000"/>
                  </a:schemeClr>
                </a:solidFill>
                <a:latin typeface="Futura Medium" panose="020B0602020204020303" pitchFamily="34" charset="-79"/>
                <a:cs typeface="Futura Medium" panose="020B0602020204020303" pitchFamily="34" charset="-79"/>
              </a:rPr>
              <a:t>HAND SIGNALS WITH VISUAL DATA</a:t>
            </a:r>
          </a:p>
        </p:txBody>
      </p:sp>
      <p:sp>
        <p:nvSpPr>
          <p:cNvPr id="5" name="Donut 4">
            <a:extLst>
              <a:ext uri="{FF2B5EF4-FFF2-40B4-BE49-F238E27FC236}">
                <a16:creationId xmlns:a16="http://schemas.microsoft.com/office/drawing/2014/main" id="{5AED02C5-61EF-E748-A74C-5A23A41D148B}"/>
              </a:ext>
            </a:extLst>
          </p:cNvPr>
          <p:cNvSpPr/>
          <p:nvPr/>
        </p:nvSpPr>
        <p:spPr>
          <a:xfrm>
            <a:off x="3625187" y="958186"/>
            <a:ext cx="4941625" cy="4941625"/>
          </a:xfrm>
          <a:prstGeom prst="donut">
            <a:avLst>
              <a:gd name="adj" fmla="val 213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1C9AD18D-97D8-DF44-AC39-AB47112E1A5F}"/>
              </a:ext>
            </a:extLst>
          </p:cNvPr>
          <p:cNvSpPr txBox="1"/>
          <p:nvPr/>
        </p:nvSpPr>
        <p:spPr>
          <a:xfrm>
            <a:off x="12429479" y="650677"/>
            <a:ext cx="5154232" cy="646331"/>
          </a:xfrm>
          <a:prstGeom prst="rect">
            <a:avLst/>
          </a:prstGeom>
          <a:noFill/>
        </p:spPr>
        <p:txBody>
          <a:bodyPr wrap="none" rtlCol="0">
            <a:spAutoFit/>
          </a:bodyPr>
          <a:lstStyle/>
          <a:p>
            <a:r>
              <a:rPr lang="en-US" sz="3600" dirty="0">
                <a:solidFill>
                  <a:srgbClr val="C00000"/>
                </a:solidFill>
                <a:latin typeface="Futura Medium" panose="020B0602020204020303" pitchFamily="34" charset="-79"/>
                <a:cs typeface="Futura Medium" panose="020B0602020204020303" pitchFamily="34" charset="-79"/>
              </a:rPr>
              <a:t>TECHNOLOGIES USED</a:t>
            </a:r>
          </a:p>
        </p:txBody>
      </p:sp>
      <p:sp>
        <p:nvSpPr>
          <p:cNvPr id="7" name="TextBox 6">
            <a:extLst>
              <a:ext uri="{FF2B5EF4-FFF2-40B4-BE49-F238E27FC236}">
                <a16:creationId xmlns:a16="http://schemas.microsoft.com/office/drawing/2014/main" id="{260F75DD-8C46-2649-8195-C7D7B9E398D9}"/>
              </a:ext>
            </a:extLst>
          </p:cNvPr>
          <p:cNvSpPr txBox="1"/>
          <p:nvPr/>
        </p:nvSpPr>
        <p:spPr>
          <a:xfrm>
            <a:off x="3259293" y="3117853"/>
            <a:ext cx="5673413" cy="646331"/>
          </a:xfrm>
          <a:prstGeom prst="rect">
            <a:avLst/>
          </a:prstGeom>
          <a:noFill/>
        </p:spPr>
        <p:txBody>
          <a:bodyPr wrap="square" rtlCol="0" anchor="ctr">
            <a:spAutoFit/>
          </a:bodyPr>
          <a:lstStyle/>
          <a:p>
            <a:pPr algn="ctr"/>
            <a:r>
              <a:rPr lang="en-US" sz="3600" dirty="0">
                <a:solidFill>
                  <a:srgbClr val="C00000"/>
                </a:solidFill>
                <a:latin typeface="Futura Medium" panose="020B0602020204020303" pitchFamily="34" charset="-79"/>
                <a:cs typeface="Futura Medium" panose="020B0602020204020303" pitchFamily="34" charset="-79"/>
              </a:rPr>
              <a:t>ARCHITECTURE</a:t>
            </a:r>
          </a:p>
        </p:txBody>
      </p:sp>
      <p:sp>
        <p:nvSpPr>
          <p:cNvPr id="8" name="TextBox 7">
            <a:extLst>
              <a:ext uri="{FF2B5EF4-FFF2-40B4-BE49-F238E27FC236}">
                <a16:creationId xmlns:a16="http://schemas.microsoft.com/office/drawing/2014/main" id="{54851691-E15D-5B42-9885-8076DB401600}"/>
              </a:ext>
            </a:extLst>
          </p:cNvPr>
          <p:cNvSpPr txBox="1"/>
          <p:nvPr/>
        </p:nvSpPr>
        <p:spPr>
          <a:xfrm>
            <a:off x="5298746" y="6511964"/>
            <a:ext cx="1599925" cy="307777"/>
          </a:xfrm>
          <a:prstGeom prst="rect">
            <a:avLst/>
          </a:prstGeom>
          <a:noFill/>
        </p:spPr>
        <p:txBody>
          <a:bodyPr wrap="none" rtlCol="0">
            <a:spAutoFit/>
          </a:bodyPr>
          <a:lstStyle/>
          <a:p>
            <a:pPr algn="ctr"/>
            <a:r>
              <a:rPr lang="en-US" sz="1400" dirty="0">
                <a:solidFill>
                  <a:srgbClr val="C1332D"/>
                </a:solidFill>
                <a:latin typeface="Futura Medium" panose="020B0602020204020303" pitchFamily="34" charset="-79"/>
                <a:cs typeface="Futura Medium" panose="020B0602020204020303" pitchFamily="34" charset="-79"/>
              </a:rPr>
              <a:t>DEEP LEARNING</a:t>
            </a:r>
          </a:p>
        </p:txBody>
      </p:sp>
      <p:sp>
        <p:nvSpPr>
          <p:cNvPr id="9" name="TextBox 8">
            <a:extLst>
              <a:ext uri="{FF2B5EF4-FFF2-40B4-BE49-F238E27FC236}">
                <a16:creationId xmlns:a16="http://schemas.microsoft.com/office/drawing/2014/main" id="{E66F0A92-DAE8-2240-B9B9-17F75BF12C40}"/>
              </a:ext>
            </a:extLst>
          </p:cNvPr>
          <p:cNvSpPr txBox="1"/>
          <p:nvPr/>
        </p:nvSpPr>
        <p:spPr>
          <a:xfrm>
            <a:off x="7805138" y="6511964"/>
            <a:ext cx="748923" cy="307777"/>
          </a:xfrm>
          <a:prstGeom prst="rect">
            <a:avLst/>
          </a:prstGeom>
          <a:noFill/>
        </p:spPr>
        <p:txBody>
          <a:bodyPr wrap="none" rtlCol="0">
            <a:spAutoFit/>
          </a:bodyPr>
          <a:lstStyle/>
          <a:p>
            <a:pPr algn="ctr"/>
            <a:r>
              <a:rPr lang="en-US" sz="1400" dirty="0">
                <a:solidFill>
                  <a:srgbClr val="C25950"/>
                </a:solidFill>
                <a:latin typeface="Futura Medium" panose="020B0602020204020303" pitchFamily="34" charset="-79"/>
                <a:cs typeface="Futura Medium" panose="020B0602020204020303" pitchFamily="34" charset="-79"/>
              </a:rPr>
              <a:t>DEMO</a:t>
            </a:r>
          </a:p>
        </p:txBody>
      </p:sp>
    </p:spTree>
    <p:extLst>
      <p:ext uri="{BB962C8B-B14F-4D97-AF65-F5344CB8AC3E}">
        <p14:creationId xmlns:p14="http://schemas.microsoft.com/office/powerpoint/2010/main" val="2221545923"/>
      </p:ext>
    </p:extLst>
  </p:cSld>
  <p:clrMapOvr>
    <a:masterClrMapping/>
  </p:clrMapOvr>
  <mc:AlternateContent xmlns:mc="http://schemas.openxmlformats.org/markup-compatibility/2006" xmlns:p159="http://schemas.microsoft.com/office/powerpoint/2015/09/main">
    <mc:Choice Requires="p159">
      <p:transition advTm="750">
        <p159:morph option="byObject"/>
      </p:transition>
    </mc:Choice>
    <mc:Fallback xmlns="">
      <p:transition advTm="75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1D94BA-EEBC-CE41-8123-40C9EA192A39}"/>
              </a:ext>
            </a:extLst>
          </p:cNvPr>
          <p:cNvSpPr txBox="1"/>
          <p:nvPr/>
        </p:nvSpPr>
        <p:spPr>
          <a:xfrm>
            <a:off x="266700" y="342900"/>
            <a:ext cx="3276666"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HAND SIGNALS WITH VISUAL DATA</a:t>
            </a:r>
          </a:p>
        </p:txBody>
      </p:sp>
      <p:sp>
        <p:nvSpPr>
          <p:cNvPr id="9" name="TextBox 8">
            <a:extLst>
              <a:ext uri="{FF2B5EF4-FFF2-40B4-BE49-F238E27FC236}">
                <a16:creationId xmlns:a16="http://schemas.microsoft.com/office/drawing/2014/main" id="{EDD10492-5396-574C-94FD-F34D86361B5E}"/>
              </a:ext>
            </a:extLst>
          </p:cNvPr>
          <p:cNvSpPr txBox="1"/>
          <p:nvPr/>
        </p:nvSpPr>
        <p:spPr>
          <a:xfrm>
            <a:off x="266700" y="639600"/>
            <a:ext cx="3514295" cy="646331"/>
          </a:xfrm>
          <a:prstGeom prst="rect">
            <a:avLst/>
          </a:prstGeom>
          <a:noFill/>
        </p:spPr>
        <p:txBody>
          <a:bodyPr wrap="none" rtlCol="0">
            <a:spAutoFit/>
          </a:bodyPr>
          <a:lstStyle/>
          <a:p>
            <a:r>
              <a:rPr lang="en-US" sz="3600" dirty="0">
                <a:solidFill>
                  <a:srgbClr val="C00000"/>
                </a:solidFill>
                <a:latin typeface="Futura Medium" panose="020B0602020204020303" pitchFamily="34" charset="-79"/>
                <a:cs typeface="Futura Medium" panose="020B0602020204020303" pitchFamily="34" charset="-79"/>
              </a:rPr>
              <a:t>ARCHITECTURE</a:t>
            </a:r>
          </a:p>
        </p:txBody>
      </p:sp>
      <p:sp>
        <p:nvSpPr>
          <p:cNvPr id="6" name="Donut 5">
            <a:extLst>
              <a:ext uri="{FF2B5EF4-FFF2-40B4-BE49-F238E27FC236}">
                <a16:creationId xmlns:a16="http://schemas.microsoft.com/office/drawing/2014/main" id="{661C9FE9-C07C-5A4A-BACD-F2E9D5E5E37C}"/>
              </a:ext>
            </a:extLst>
          </p:cNvPr>
          <p:cNvSpPr/>
          <p:nvPr/>
        </p:nvSpPr>
        <p:spPr>
          <a:xfrm>
            <a:off x="147319" y="914152"/>
            <a:ext cx="119381" cy="119381"/>
          </a:xfrm>
          <a:prstGeom prst="donut">
            <a:avLst>
              <a:gd name="adj" fmla="val 2311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F4E73C16-CE60-5843-AA73-3E922F3F3608}"/>
              </a:ext>
            </a:extLst>
          </p:cNvPr>
          <p:cNvSpPr txBox="1"/>
          <p:nvPr/>
        </p:nvSpPr>
        <p:spPr>
          <a:xfrm>
            <a:off x="276860" y="3013501"/>
            <a:ext cx="5819140" cy="830997"/>
          </a:xfrm>
          <a:prstGeom prst="rect">
            <a:avLst/>
          </a:prstGeom>
          <a:noFill/>
        </p:spPr>
        <p:txBody>
          <a:bodyPr wrap="square" rtlCol="0">
            <a:spAutoFit/>
          </a:bodyPr>
          <a:lstStyle/>
          <a:p>
            <a:pPr algn="just"/>
            <a:r>
              <a:rPr lang="en-US" sz="2400" dirty="0">
                <a:solidFill>
                  <a:schemeClr val="bg1"/>
                </a:solidFill>
                <a:latin typeface="Google Sans" panose="020B0503030502040204" pitchFamily="34" charset="0"/>
              </a:rPr>
              <a:t>Now that we’ve see the individual parts, let’s see how it all comes together</a:t>
            </a:r>
          </a:p>
        </p:txBody>
      </p:sp>
      <p:sp>
        <p:nvSpPr>
          <p:cNvPr id="13" name="TextBox 12">
            <a:extLst>
              <a:ext uri="{FF2B5EF4-FFF2-40B4-BE49-F238E27FC236}">
                <a16:creationId xmlns:a16="http://schemas.microsoft.com/office/drawing/2014/main" id="{A35ED7B9-0877-0749-B69A-213C0289C783}"/>
              </a:ext>
            </a:extLst>
          </p:cNvPr>
          <p:cNvSpPr txBox="1"/>
          <p:nvPr/>
        </p:nvSpPr>
        <p:spPr>
          <a:xfrm>
            <a:off x="5298746" y="6511964"/>
            <a:ext cx="1599925" cy="307777"/>
          </a:xfrm>
          <a:prstGeom prst="rect">
            <a:avLst/>
          </a:prstGeom>
          <a:noFill/>
        </p:spPr>
        <p:txBody>
          <a:bodyPr wrap="none" rtlCol="0">
            <a:spAutoFit/>
          </a:bodyPr>
          <a:lstStyle/>
          <a:p>
            <a:pPr algn="ctr"/>
            <a:r>
              <a:rPr lang="en-US" sz="1400" dirty="0">
                <a:solidFill>
                  <a:srgbClr val="C1332D"/>
                </a:solidFill>
                <a:latin typeface="Futura Medium" panose="020B0602020204020303" pitchFamily="34" charset="-79"/>
                <a:cs typeface="Futura Medium" panose="020B0602020204020303" pitchFamily="34" charset="-79"/>
              </a:rPr>
              <a:t>DEEP LEARNING</a:t>
            </a:r>
          </a:p>
        </p:txBody>
      </p:sp>
      <p:sp>
        <p:nvSpPr>
          <p:cNvPr id="14" name="TextBox 13">
            <a:extLst>
              <a:ext uri="{FF2B5EF4-FFF2-40B4-BE49-F238E27FC236}">
                <a16:creationId xmlns:a16="http://schemas.microsoft.com/office/drawing/2014/main" id="{24F1BBC3-5CAC-5240-92B1-7CC131BA8A24}"/>
              </a:ext>
            </a:extLst>
          </p:cNvPr>
          <p:cNvSpPr txBox="1"/>
          <p:nvPr/>
        </p:nvSpPr>
        <p:spPr>
          <a:xfrm>
            <a:off x="7805138" y="6511964"/>
            <a:ext cx="748923" cy="307777"/>
          </a:xfrm>
          <a:prstGeom prst="rect">
            <a:avLst/>
          </a:prstGeom>
          <a:noFill/>
        </p:spPr>
        <p:txBody>
          <a:bodyPr wrap="none" rtlCol="0">
            <a:spAutoFit/>
          </a:bodyPr>
          <a:lstStyle/>
          <a:p>
            <a:pPr algn="ctr"/>
            <a:r>
              <a:rPr lang="en-US" sz="1400" dirty="0">
                <a:solidFill>
                  <a:srgbClr val="C25950"/>
                </a:solidFill>
                <a:latin typeface="Futura Medium" panose="020B0602020204020303" pitchFamily="34" charset="-79"/>
                <a:cs typeface="Futura Medium" panose="020B0602020204020303" pitchFamily="34" charset="-79"/>
              </a:rPr>
              <a:t>DEMO</a:t>
            </a:r>
          </a:p>
        </p:txBody>
      </p:sp>
      <p:pic>
        <p:nvPicPr>
          <p:cNvPr id="15" name="Picture 14" descr="A close up of a map&#10;&#10;Description automatically generated">
            <a:extLst>
              <a:ext uri="{FF2B5EF4-FFF2-40B4-BE49-F238E27FC236}">
                <a16:creationId xmlns:a16="http://schemas.microsoft.com/office/drawing/2014/main" id="{B74B7079-31D9-6543-8B6C-7725363F0241}"/>
              </a:ext>
            </a:extLst>
          </p:cNvPr>
          <p:cNvPicPr>
            <a:picLocks noChangeAspect="1"/>
          </p:cNvPicPr>
          <p:nvPr/>
        </p:nvPicPr>
        <p:blipFill>
          <a:blip r:embed="rId2"/>
          <a:stretch>
            <a:fillRect/>
          </a:stretch>
        </p:blipFill>
        <p:spPr>
          <a:xfrm>
            <a:off x="12514625" y="1344654"/>
            <a:ext cx="7255030" cy="4797284"/>
          </a:xfrm>
          <a:prstGeom prst="roundRect">
            <a:avLst>
              <a:gd name="adj" fmla="val 407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64778492"/>
      </p:ext>
    </p:extLst>
  </p:cSld>
  <p:clrMapOvr>
    <a:masterClrMapping/>
  </p:clrMapOvr>
  <mc:AlternateContent xmlns:mc="http://schemas.openxmlformats.org/markup-compatibility/2006" xmlns:p159="http://schemas.microsoft.com/office/powerpoint/2015/09/main">
    <mc:Choice Requires="p159">
      <p:transition advTm="1291">
        <p159:morph option="byObject"/>
      </p:transition>
    </mc:Choice>
    <mc:Fallback xmlns="">
      <p:transition advTm="1291">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1D94BA-EEBC-CE41-8123-40C9EA192A39}"/>
              </a:ext>
            </a:extLst>
          </p:cNvPr>
          <p:cNvSpPr txBox="1"/>
          <p:nvPr/>
        </p:nvSpPr>
        <p:spPr>
          <a:xfrm>
            <a:off x="266700" y="342900"/>
            <a:ext cx="3276666"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HAND SIGNALS WITH VISUAL DATA</a:t>
            </a:r>
          </a:p>
        </p:txBody>
      </p:sp>
      <p:sp>
        <p:nvSpPr>
          <p:cNvPr id="9" name="TextBox 8">
            <a:extLst>
              <a:ext uri="{FF2B5EF4-FFF2-40B4-BE49-F238E27FC236}">
                <a16:creationId xmlns:a16="http://schemas.microsoft.com/office/drawing/2014/main" id="{EDD10492-5396-574C-94FD-F34D86361B5E}"/>
              </a:ext>
            </a:extLst>
          </p:cNvPr>
          <p:cNvSpPr txBox="1"/>
          <p:nvPr/>
        </p:nvSpPr>
        <p:spPr>
          <a:xfrm>
            <a:off x="266700" y="639600"/>
            <a:ext cx="3514295" cy="646331"/>
          </a:xfrm>
          <a:prstGeom prst="rect">
            <a:avLst/>
          </a:prstGeom>
          <a:noFill/>
        </p:spPr>
        <p:txBody>
          <a:bodyPr wrap="none" rtlCol="0">
            <a:spAutoFit/>
          </a:bodyPr>
          <a:lstStyle/>
          <a:p>
            <a:r>
              <a:rPr lang="en-US" sz="3600" dirty="0">
                <a:solidFill>
                  <a:srgbClr val="C00000"/>
                </a:solidFill>
                <a:latin typeface="Futura Medium" panose="020B0602020204020303" pitchFamily="34" charset="-79"/>
                <a:cs typeface="Futura Medium" panose="020B0602020204020303" pitchFamily="34" charset="-79"/>
              </a:rPr>
              <a:t>ARCHITECTURE</a:t>
            </a:r>
          </a:p>
        </p:txBody>
      </p:sp>
      <p:sp>
        <p:nvSpPr>
          <p:cNvPr id="6" name="Donut 5">
            <a:extLst>
              <a:ext uri="{FF2B5EF4-FFF2-40B4-BE49-F238E27FC236}">
                <a16:creationId xmlns:a16="http://schemas.microsoft.com/office/drawing/2014/main" id="{661C9FE9-C07C-5A4A-BACD-F2E9D5E5E37C}"/>
              </a:ext>
            </a:extLst>
          </p:cNvPr>
          <p:cNvSpPr/>
          <p:nvPr/>
        </p:nvSpPr>
        <p:spPr>
          <a:xfrm>
            <a:off x="147319" y="914152"/>
            <a:ext cx="119381" cy="119381"/>
          </a:xfrm>
          <a:prstGeom prst="donut">
            <a:avLst>
              <a:gd name="adj" fmla="val 2311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F4E73C16-CE60-5843-AA73-3E922F3F3608}"/>
              </a:ext>
            </a:extLst>
          </p:cNvPr>
          <p:cNvSpPr txBox="1"/>
          <p:nvPr/>
        </p:nvSpPr>
        <p:spPr>
          <a:xfrm>
            <a:off x="-6207830" y="3013501"/>
            <a:ext cx="5819140" cy="830997"/>
          </a:xfrm>
          <a:prstGeom prst="rect">
            <a:avLst/>
          </a:prstGeom>
          <a:noFill/>
        </p:spPr>
        <p:txBody>
          <a:bodyPr wrap="square" rtlCol="0">
            <a:spAutoFit/>
          </a:bodyPr>
          <a:lstStyle/>
          <a:p>
            <a:pPr algn="just"/>
            <a:r>
              <a:rPr lang="en-US" sz="2400" dirty="0">
                <a:solidFill>
                  <a:schemeClr val="bg1"/>
                </a:solidFill>
                <a:latin typeface="Google Sans" panose="020B0503030502040204" pitchFamily="34" charset="0"/>
              </a:rPr>
              <a:t>Now that we’ve see the individual parts, let’s see how it all comes together</a:t>
            </a:r>
          </a:p>
        </p:txBody>
      </p:sp>
      <p:sp>
        <p:nvSpPr>
          <p:cNvPr id="13" name="TextBox 12">
            <a:extLst>
              <a:ext uri="{FF2B5EF4-FFF2-40B4-BE49-F238E27FC236}">
                <a16:creationId xmlns:a16="http://schemas.microsoft.com/office/drawing/2014/main" id="{A35ED7B9-0877-0749-B69A-213C0289C783}"/>
              </a:ext>
            </a:extLst>
          </p:cNvPr>
          <p:cNvSpPr txBox="1"/>
          <p:nvPr/>
        </p:nvSpPr>
        <p:spPr>
          <a:xfrm>
            <a:off x="5298746" y="6511964"/>
            <a:ext cx="1599925" cy="307777"/>
          </a:xfrm>
          <a:prstGeom prst="rect">
            <a:avLst/>
          </a:prstGeom>
          <a:noFill/>
        </p:spPr>
        <p:txBody>
          <a:bodyPr wrap="none" rtlCol="0">
            <a:spAutoFit/>
          </a:bodyPr>
          <a:lstStyle/>
          <a:p>
            <a:pPr algn="ctr"/>
            <a:r>
              <a:rPr lang="en-US" sz="1400" dirty="0">
                <a:solidFill>
                  <a:srgbClr val="C1332D"/>
                </a:solidFill>
                <a:latin typeface="Futura Medium" panose="020B0602020204020303" pitchFamily="34" charset="-79"/>
                <a:cs typeface="Futura Medium" panose="020B0602020204020303" pitchFamily="34" charset="-79"/>
              </a:rPr>
              <a:t>DEEP LEARNING</a:t>
            </a:r>
          </a:p>
        </p:txBody>
      </p:sp>
      <p:sp>
        <p:nvSpPr>
          <p:cNvPr id="14" name="TextBox 13">
            <a:extLst>
              <a:ext uri="{FF2B5EF4-FFF2-40B4-BE49-F238E27FC236}">
                <a16:creationId xmlns:a16="http://schemas.microsoft.com/office/drawing/2014/main" id="{24F1BBC3-5CAC-5240-92B1-7CC131BA8A24}"/>
              </a:ext>
            </a:extLst>
          </p:cNvPr>
          <p:cNvSpPr txBox="1"/>
          <p:nvPr/>
        </p:nvSpPr>
        <p:spPr>
          <a:xfrm>
            <a:off x="7805138" y="6511964"/>
            <a:ext cx="748923" cy="307777"/>
          </a:xfrm>
          <a:prstGeom prst="rect">
            <a:avLst/>
          </a:prstGeom>
          <a:noFill/>
        </p:spPr>
        <p:txBody>
          <a:bodyPr wrap="none" rtlCol="0">
            <a:spAutoFit/>
          </a:bodyPr>
          <a:lstStyle/>
          <a:p>
            <a:pPr algn="ctr"/>
            <a:r>
              <a:rPr lang="en-US" sz="1400" dirty="0">
                <a:solidFill>
                  <a:srgbClr val="C25950"/>
                </a:solidFill>
                <a:latin typeface="Futura Medium" panose="020B0602020204020303" pitchFamily="34" charset="-79"/>
                <a:cs typeface="Futura Medium" panose="020B0602020204020303" pitchFamily="34" charset="-79"/>
              </a:rPr>
              <a:t>DEMO</a:t>
            </a:r>
          </a:p>
        </p:txBody>
      </p:sp>
      <p:pic>
        <p:nvPicPr>
          <p:cNvPr id="3" name="Picture 2" descr="A close up of a map&#10;&#10;Description automatically generated">
            <a:extLst>
              <a:ext uri="{FF2B5EF4-FFF2-40B4-BE49-F238E27FC236}">
                <a16:creationId xmlns:a16="http://schemas.microsoft.com/office/drawing/2014/main" id="{0A53D2A2-919F-444B-B6B8-B2B8F3627BBB}"/>
              </a:ext>
            </a:extLst>
          </p:cNvPr>
          <p:cNvPicPr>
            <a:picLocks noChangeAspect="1"/>
          </p:cNvPicPr>
          <p:nvPr/>
        </p:nvPicPr>
        <p:blipFill>
          <a:blip r:embed="rId3"/>
          <a:stretch>
            <a:fillRect/>
          </a:stretch>
        </p:blipFill>
        <p:spPr>
          <a:xfrm>
            <a:off x="358978" y="1344654"/>
            <a:ext cx="7255030" cy="4797284"/>
          </a:xfrm>
          <a:prstGeom prst="roundRect">
            <a:avLst>
              <a:gd name="adj" fmla="val 407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955528652"/>
      </p:ext>
    </p:extLst>
  </p:cSld>
  <p:clrMapOvr>
    <a:masterClrMapping/>
  </p:clrMapOvr>
  <mc:AlternateContent xmlns:mc="http://schemas.openxmlformats.org/markup-compatibility/2006" xmlns:p159="http://schemas.microsoft.com/office/powerpoint/2015/09/main">
    <mc:Choice Requires="p159">
      <p:transition advTm="2330">
        <p159:morph option="byObject"/>
      </p:transition>
    </mc:Choice>
    <mc:Fallback xmlns="">
      <p:transition advTm="233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1D94BA-EEBC-CE41-8123-40C9EA192A39}"/>
              </a:ext>
            </a:extLst>
          </p:cNvPr>
          <p:cNvSpPr txBox="1"/>
          <p:nvPr/>
        </p:nvSpPr>
        <p:spPr>
          <a:xfrm>
            <a:off x="266700" y="-943031"/>
            <a:ext cx="3276666"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HAND SIGNALS WITH VISUAL DATA</a:t>
            </a:r>
          </a:p>
        </p:txBody>
      </p:sp>
      <p:sp>
        <p:nvSpPr>
          <p:cNvPr id="9" name="TextBox 8">
            <a:extLst>
              <a:ext uri="{FF2B5EF4-FFF2-40B4-BE49-F238E27FC236}">
                <a16:creationId xmlns:a16="http://schemas.microsoft.com/office/drawing/2014/main" id="{EDD10492-5396-574C-94FD-F34D86361B5E}"/>
              </a:ext>
            </a:extLst>
          </p:cNvPr>
          <p:cNvSpPr txBox="1"/>
          <p:nvPr/>
        </p:nvSpPr>
        <p:spPr>
          <a:xfrm>
            <a:off x="266700" y="-646331"/>
            <a:ext cx="3514295" cy="646331"/>
          </a:xfrm>
          <a:prstGeom prst="rect">
            <a:avLst/>
          </a:prstGeom>
          <a:noFill/>
        </p:spPr>
        <p:txBody>
          <a:bodyPr wrap="none" rtlCol="0">
            <a:spAutoFit/>
          </a:bodyPr>
          <a:lstStyle/>
          <a:p>
            <a:r>
              <a:rPr lang="en-US" sz="3600" dirty="0">
                <a:solidFill>
                  <a:srgbClr val="C00000"/>
                </a:solidFill>
                <a:latin typeface="Futura Medium" panose="020B0602020204020303" pitchFamily="34" charset="-79"/>
                <a:cs typeface="Futura Medium" panose="020B0602020204020303" pitchFamily="34" charset="-79"/>
              </a:rPr>
              <a:t>ARCHITECTURE</a:t>
            </a:r>
          </a:p>
        </p:txBody>
      </p:sp>
      <p:sp>
        <p:nvSpPr>
          <p:cNvPr id="6" name="Donut 5">
            <a:extLst>
              <a:ext uri="{FF2B5EF4-FFF2-40B4-BE49-F238E27FC236}">
                <a16:creationId xmlns:a16="http://schemas.microsoft.com/office/drawing/2014/main" id="{661C9FE9-C07C-5A4A-BACD-F2E9D5E5E37C}"/>
              </a:ext>
            </a:extLst>
          </p:cNvPr>
          <p:cNvSpPr/>
          <p:nvPr/>
        </p:nvSpPr>
        <p:spPr>
          <a:xfrm>
            <a:off x="147319" y="-371779"/>
            <a:ext cx="119381" cy="119381"/>
          </a:xfrm>
          <a:prstGeom prst="donut">
            <a:avLst>
              <a:gd name="adj" fmla="val 2311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A35ED7B9-0877-0749-B69A-213C0289C783}"/>
              </a:ext>
            </a:extLst>
          </p:cNvPr>
          <p:cNvSpPr txBox="1"/>
          <p:nvPr/>
        </p:nvSpPr>
        <p:spPr>
          <a:xfrm>
            <a:off x="5298746" y="6878972"/>
            <a:ext cx="1599925" cy="307777"/>
          </a:xfrm>
          <a:prstGeom prst="rect">
            <a:avLst/>
          </a:prstGeom>
          <a:noFill/>
        </p:spPr>
        <p:txBody>
          <a:bodyPr wrap="none" rtlCol="0">
            <a:spAutoFit/>
          </a:bodyPr>
          <a:lstStyle/>
          <a:p>
            <a:pPr algn="ctr"/>
            <a:r>
              <a:rPr lang="en-US" sz="1400" dirty="0">
                <a:solidFill>
                  <a:srgbClr val="C1332D"/>
                </a:solidFill>
                <a:latin typeface="Futura Medium" panose="020B0602020204020303" pitchFamily="34" charset="-79"/>
                <a:cs typeface="Futura Medium" panose="020B0602020204020303" pitchFamily="34" charset="-79"/>
              </a:rPr>
              <a:t>DEEP LEARNING</a:t>
            </a:r>
          </a:p>
        </p:txBody>
      </p:sp>
      <p:sp>
        <p:nvSpPr>
          <p:cNvPr id="14" name="TextBox 13">
            <a:extLst>
              <a:ext uri="{FF2B5EF4-FFF2-40B4-BE49-F238E27FC236}">
                <a16:creationId xmlns:a16="http://schemas.microsoft.com/office/drawing/2014/main" id="{24F1BBC3-5CAC-5240-92B1-7CC131BA8A24}"/>
              </a:ext>
            </a:extLst>
          </p:cNvPr>
          <p:cNvSpPr txBox="1"/>
          <p:nvPr/>
        </p:nvSpPr>
        <p:spPr>
          <a:xfrm>
            <a:off x="7805138" y="6878972"/>
            <a:ext cx="748923" cy="307777"/>
          </a:xfrm>
          <a:prstGeom prst="rect">
            <a:avLst/>
          </a:prstGeom>
          <a:noFill/>
        </p:spPr>
        <p:txBody>
          <a:bodyPr wrap="none" rtlCol="0">
            <a:spAutoFit/>
          </a:bodyPr>
          <a:lstStyle/>
          <a:p>
            <a:pPr algn="ctr"/>
            <a:r>
              <a:rPr lang="en-US" sz="1400" dirty="0">
                <a:solidFill>
                  <a:srgbClr val="C25950"/>
                </a:solidFill>
                <a:latin typeface="Futura Medium" panose="020B0602020204020303" pitchFamily="34" charset="-79"/>
                <a:cs typeface="Futura Medium" panose="020B0602020204020303" pitchFamily="34" charset="-79"/>
              </a:rPr>
              <a:t>DEMO</a:t>
            </a:r>
          </a:p>
        </p:txBody>
      </p:sp>
      <p:pic>
        <p:nvPicPr>
          <p:cNvPr id="3" name="Picture 2" descr="A close up of a map&#10;&#10;Description automatically generated">
            <a:extLst>
              <a:ext uri="{FF2B5EF4-FFF2-40B4-BE49-F238E27FC236}">
                <a16:creationId xmlns:a16="http://schemas.microsoft.com/office/drawing/2014/main" id="{0A53D2A2-919F-444B-B6B8-B2B8F3627BBB}"/>
              </a:ext>
            </a:extLst>
          </p:cNvPr>
          <p:cNvPicPr>
            <a:picLocks noChangeAspect="1"/>
          </p:cNvPicPr>
          <p:nvPr/>
        </p:nvPicPr>
        <p:blipFill>
          <a:blip r:embed="rId3"/>
          <a:stretch>
            <a:fillRect/>
          </a:stretch>
        </p:blipFill>
        <p:spPr>
          <a:xfrm>
            <a:off x="1002384" y="60919"/>
            <a:ext cx="10187232" cy="6736160"/>
          </a:xfrm>
          <a:prstGeom prst="roundRect">
            <a:avLst>
              <a:gd name="adj" fmla="val 407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extBox 9">
            <a:extLst>
              <a:ext uri="{FF2B5EF4-FFF2-40B4-BE49-F238E27FC236}">
                <a16:creationId xmlns:a16="http://schemas.microsoft.com/office/drawing/2014/main" id="{8419B995-FD2C-F54C-A355-6FF842CE292A}"/>
              </a:ext>
            </a:extLst>
          </p:cNvPr>
          <p:cNvSpPr txBox="1"/>
          <p:nvPr/>
        </p:nvSpPr>
        <p:spPr>
          <a:xfrm>
            <a:off x="12441229" y="2828835"/>
            <a:ext cx="5819140" cy="1200329"/>
          </a:xfrm>
          <a:prstGeom prst="rect">
            <a:avLst/>
          </a:prstGeom>
          <a:noFill/>
        </p:spPr>
        <p:txBody>
          <a:bodyPr wrap="square" rtlCol="0">
            <a:spAutoFit/>
          </a:bodyPr>
          <a:lstStyle/>
          <a:p>
            <a:pPr algn="just"/>
            <a:r>
              <a:rPr lang="en-US" sz="2400" dirty="0">
                <a:solidFill>
                  <a:schemeClr val="bg1"/>
                </a:solidFill>
                <a:latin typeface="Google Sans" panose="020B0503030502040204" pitchFamily="34" charset="0"/>
              </a:rPr>
              <a:t>With all the other parts of the feature sets covered, let’s now dive into the deep learning details of the project</a:t>
            </a:r>
          </a:p>
        </p:txBody>
      </p:sp>
    </p:spTree>
    <p:extLst>
      <p:ext uri="{BB962C8B-B14F-4D97-AF65-F5344CB8AC3E}">
        <p14:creationId xmlns:p14="http://schemas.microsoft.com/office/powerpoint/2010/main" val="1576213267"/>
      </p:ext>
    </p:extLst>
  </p:cSld>
  <p:clrMapOvr>
    <a:masterClrMapping/>
  </p:clrMapOvr>
  <mc:AlternateContent xmlns:mc="http://schemas.openxmlformats.org/markup-compatibility/2006" xmlns:p159="http://schemas.microsoft.com/office/powerpoint/2015/09/main">
    <mc:Choice Requires="p159">
      <p:transition advTm="3890">
        <p159:morph option="byObject"/>
      </p:transition>
    </mc:Choice>
    <mc:Fallback xmlns="">
      <p:transition advTm="389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1D94BA-EEBC-CE41-8123-40C9EA192A39}"/>
              </a:ext>
            </a:extLst>
          </p:cNvPr>
          <p:cNvSpPr txBox="1"/>
          <p:nvPr/>
        </p:nvSpPr>
        <p:spPr>
          <a:xfrm>
            <a:off x="266700" y="342900"/>
            <a:ext cx="3276666"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HAND SIGNALS WITH VISUAL DATA</a:t>
            </a:r>
          </a:p>
        </p:txBody>
      </p:sp>
      <p:sp>
        <p:nvSpPr>
          <p:cNvPr id="9" name="TextBox 8">
            <a:extLst>
              <a:ext uri="{FF2B5EF4-FFF2-40B4-BE49-F238E27FC236}">
                <a16:creationId xmlns:a16="http://schemas.microsoft.com/office/drawing/2014/main" id="{EDD10492-5396-574C-94FD-F34D86361B5E}"/>
              </a:ext>
            </a:extLst>
          </p:cNvPr>
          <p:cNvSpPr txBox="1"/>
          <p:nvPr/>
        </p:nvSpPr>
        <p:spPr>
          <a:xfrm>
            <a:off x="266700" y="639600"/>
            <a:ext cx="3514295" cy="646331"/>
          </a:xfrm>
          <a:prstGeom prst="rect">
            <a:avLst/>
          </a:prstGeom>
          <a:noFill/>
        </p:spPr>
        <p:txBody>
          <a:bodyPr wrap="none" rtlCol="0">
            <a:spAutoFit/>
          </a:bodyPr>
          <a:lstStyle/>
          <a:p>
            <a:r>
              <a:rPr lang="en-US" sz="3600" dirty="0">
                <a:solidFill>
                  <a:srgbClr val="C00000"/>
                </a:solidFill>
                <a:latin typeface="Futura Medium" panose="020B0602020204020303" pitchFamily="34" charset="-79"/>
                <a:cs typeface="Futura Medium" panose="020B0602020204020303" pitchFamily="34" charset="-79"/>
              </a:rPr>
              <a:t>ARCHITECTURE</a:t>
            </a:r>
          </a:p>
        </p:txBody>
      </p:sp>
      <p:sp>
        <p:nvSpPr>
          <p:cNvPr id="6" name="Donut 5">
            <a:extLst>
              <a:ext uri="{FF2B5EF4-FFF2-40B4-BE49-F238E27FC236}">
                <a16:creationId xmlns:a16="http://schemas.microsoft.com/office/drawing/2014/main" id="{661C9FE9-C07C-5A4A-BACD-F2E9D5E5E37C}"/>
              </a:ext>
            </a:extLst>
          </p:cNvPr>
          <p:cNvSpPr/>
          <p:nvPr/>
        </p:nvSpPr>
        <p:spPr>
          <a:xfrm>
            <a:off x="147319" y="914152"/>
            <a:ext cx="119381" cy="119381"/>
          </a:xfrm>
          <a:prstGeom prst="donut">
            <a:avLst>
              <a:gd name="adj" fmla="val 2311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A35ED7B9-0877-0749-B69A-213C0289C783}"/>
              </a:ext>
            </a:extLst>
          </p:cNvPr>
          <p:cNvSpPr txBox="1"/>
          <p:nvPr/>
        </p:nvSpPr>
        <p:spPr>
          <a:xfrm>
            <a:off x="5298746" y="6511964"/>
            <a:ext cx="1599925" cy="307777"/>
          </a:xfrm>
          <a:prstGeom prst="rect">
            <a:avLst/>
          </a:prstGeom>
          <a:noFill/>
        </p:spPr>
        <p:txBody>
          <a:bodyPr wrap="none" rtlCol="0">
            <a:spAutoFit/>
          </a:bodyPr>
          <a:lstStyle/>
          <a:p>
            <a:pPr algn="ctr"/>
            <a:r>
              <a:rPr lang="en-US" sz="1400" dirty="0">
                <a:solidFill>
                  <a:srgbClr val="C1332D"/>
                </a:solidFill>
                <a:latin typeface="Futura Medium" panose="020B0602020204020303" pitchFamily="34" charset="-79"/>
                <a:cs typeface="Futura Medium" panose="020B0602020204020303" pitchFamily="34" charset="-79"/>
              </a:rPr>
              <a:t>DEEP LEARNING</a:t>
            </a:r>
          </a:p>
        </p:txBody>
      </p:sp>
      <p:sp>
        <p:nvSpPr>
          <p:cNvPr id="14" name="TextBox 13">
            <a:extLst>
              <a:ext uri="{FF2B5EF4-FFF2-40B4-BE49-F238E27FC236}">
                <a16:creationId xmlns:a16="http://schemas.microsoft.com/office/drawing/2014/main" id="{24F1BBC3-5CAC-5240-92B1-7CC131BA8A24}"/>
              </a:ext>
            </a:extLst>
          </p:cNvPr>
          <p:cNvSpPr txBox="1"/>
          <p:nvPr/>
        </p:nvSpPr>
        <p:spPr>
          <a:xfrm>
            <a:off x="7805138" y="6511964"/>
            <a:ext cx="748923" cy="307777"/>
          </a:xfrm>
          <a:prstGeom prst="rect">
            <a:avLst/>
          </a:prstGeom>
          <a:noFill/>
        </p:spPr>
        <p:txBody>
          <a:bodyPr wrap="none" rtlCol="0">
            <a:spAutoFit/>
          </a:bodyPr>
          <a:lstStyle/>
          <a:p>
            <a:pPr algn="ctr"/>
            <a:r>
              <a:rPr lang="en-US" sz="1400" dirty="0">
                <a:solidFill>
                  <a:srgbClr val="C25950"/>
                </a:solidFill>
                <a:latin typeface="Futura Medium" panose="020B0602020204020303" pitchFamily="34" charset="-79"/>
                <a:cs typeface="Futura Medium" panose="020B0602020204020303" pitchFamily="34" charset="-79"/>
              </a:rPr>
              <a:t>DEMO</a:t>
            </a:r>
          </a:p>
        </p:txBody>
      </p:sp>
      <p:pic>
        <p:nvPicPr>
          <p:cNvPr id="3" name="Picture 2" descr="A close up of a map&#10;&#10;Description automatically generated">
            <a:extLst>
              <a:ext uri="{FF2B5EF4-FFF2-40B4-BE49-F238E27FC236}">
                <a16:creationId xmlns:a16="http://schemas.microsoft.com/office/drawing/2014/main" id="{0A53D2A2-919F-444B-B6B8-B2B8F3627BBB}"/>
              </a:ext>
            </a:extLst>
          </p:cNvPr>
          <p:cNvPicPr>
            <a:picLocks noChangeAspect="1"/>
          </p:cNvPicPr>
          <p:nvPr/>
        </p:nvPicPr>
        <p:blipFill>
          <a:blip r:embed="rId2"/>
          <a:stretch>
            <a:fillRect/>
          </a:stretch>
        </p:blipFill>
        <p:spPr>
          <a:xfrm>
            <a:off x="-7703947" y="1344654"/>
            <a:ext cx="7255030" cy="4797284"/>
          </a:xfrm>
          <a:prstGeom prst="roundRect">
            <a:avLst>
              <a:gd name="adj" fmla="val 407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extBox 9">
            <a:extLst>
              <a:ext uri="{FF2B5EF4-FFF2-40B4-BE49-F238E27FC236}">
                <a16:creationId xmlns:a16="http://schemas.microsoft.com/office/drawing/2014/main" id="{B4F16131-15E0-F446-88DA-DDE7D8EBA5FF}"/>
              </a:ext>
            </a:extLst>
          </p:cNvPr>
          <p:cNvSpPr txBox="1"/>
          <p:nvPr/>
        </p:nvSpPr>
        <p:spPr>
          <a:xfrm>
            <a:off x="276860" y="2828835"/>
            <a:ext cx="5819140" cy="1200329"/>
          </a:xfrm>
          <a:prstGeom prst="rect">
            <a:avLst/>
          </a:prstGeom>
          <a:noFill/>
        </p:spPr>
        <p:txBody>
          <a:bodyPr wrap="square" rtlCol="0">
            <a:spAutoFit/>
          </a:bodyPr>
          <a:lstStyle/>
          <a:p>
            <a:pPr algn="just"/>
            <a:r>
              <a:rPr lang="en-US" sz="2400" dirty="0">
                <a:solidFill>
                  <a:schemeClr val="bg1"/>
                </a:solidFill>
                <a:latin typeface="Google Sans" panose="020B0503030502040204" pitchFamily="34" charset="0"/>
              </a:rPr>
              <a:t>With all the other parts of the feature sets covered, let’s now dive into the deep learning details of the project</a:t>
            </a:r>
          </a:p>
        </p:txBody>
      </p:sp>
    </p:spTree>
    <p:extLst>
      <p:ext uri="{BB962C8B-B14F-4D97-AF65-F5344CB8AC3E}">
        <p14:creationId xmlns:p14="http://schemas.microsoft.com/office/powerpoint/2010/main" val="3754658001"/>
      </p:ext>
    </p:extLst>
  </p:cSld>
  <p:clrMapOvr>
    <a:masterClrMapping/>
  </p:clrMapOvr>
  <mc:AlternateContent xmlns:mc="http://schemas.openxmlformats.org/markup-compatibility/2006" xmlns:p159="http://schemas.microsoft.com/office/powerpoint/2015/09/main">
    <mc:Choice Requires="p159">
      <p:transition advTm="1140">
        <p159:morph option="byObject"/>
      </p:transition>
    </mc:Choice>
    <mc:Fallback xmlns="">
      <p:transition advTm="114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8FFEB-1328-EA4A-8E71-9CFA204422EB}"/>
              </a:ext>
            </a:extLst>
          </p:cNvPr>
          <p:cNvSpPr txBox="1"/>
          <p:nvPr/>
        </p:nvSpPr>
        <p:spPr>
          <a:xfrm>
            <a:off x="266700" y="342900"/>
            <a:ext cx="3276666" cy="307777"/>
          </a:xfrm>
          <a:prstGeom prst="rect">
            <a:avLst/>
          </a:prstGeom>
          <a:noFill/>
        </p:spPr>
        <p:txBody>
          <a:bodyPr wrap="none" rtlCol="0">
            <a:spAutoFit/>
          </a:bodyPr>
          <a:lstStyle/>
          <a:p>
            <a:pPr algn="ctr"/>
            <a:r>
              <a:rPr lang="en-US" sz="1400" dirty="0">
                <a:solidFill>
                  <a:srgbClr val="C00000"/>
                </a:solidFill>
                <a:latin typeface="Futura Medium" panose="020B0602020204020303" pitchFamily="34" charset="-79"/>
                <a:cs typeface="Futura Medium" panose="020B0602020204020303" pitchFamily="34" charset="-79"/>
              </a:rPr>
              <a:t>HAND SIGNALS WITH VISUAL DATA</a:t>
            </a:r>
          </a:p>
        </p:txBody>
      </p:sp>
      <p:sp>
        <p:nvSpPr>
          <p:cNvPr id="5" name="Donut 4">
            <a:extLst>
              <a:ext uri="{FF2B5EF4-FFF2-40B4-BE49-F238E27FC236}">
                <a16:creationId xmlns:a16="http://schemas.microsoft.com/office/drawing/2014/main" id="{5AED02C5-61EF-E748-A74C-5A23A41D148B}"/>
              </a:ext>
            </a:extLst>
          </p:cNvPr>
          <p:cNvSpPr/>
          <p:nvPr/>
        </p:nvSpPr>
        <p:spPr>
          <a:xfrm>
            <a:off x="3625187" y="958186"/>
            <a:ext cx="4941625" cy="4941625"/>
          </a:xfrm>
          <a:prstGeom prst="donut">
            <a:avLst>
              <a:gd name="adj" fmla="val 213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1C9AD18D-97D8-DF44-AC39-AB47112E1A5F}"/>
              </a:ext>
            </a:extLst>
          </p:cNvPr>
          <p:cNvSpPr txBox="1"/>
          <p:nvPr/>
        </p:nvSpPr>
        <p:spPr>
          <a:xfrm>
            <a:off x="12429479" y="650677"/>
            <a:ext cx="3514295" cy="646331"/>
          </a:xfrm>
          <a:prstGeom prst="rect">
            <a:avLst/>
          </a:prstGeom>
          <a:noFill/>
        </p:spPr>
        <p:txBody>
          <a:bodyPr wrap="none" rtlCol="0">
            <a:spAutoFit/>
          </a:bodyPr>
          <a:lstStyle/>
          <a:p>
            <a:r>
              <a:rPr lang="en-US" sz="3600" dirty="0">
                <a:latin typeface="Futura Medium" panose="020B0602020204020303" pitchFamily="34" charset="-79"/>
                <a:cs typeface="Futura Medium" panose="020B0602020204020303" pitchFamily="34" charset="-79"/>
              </a:rPr>
              <a:t>ARCHITECTURE</a:t>
            </a:r>
          </a:p>
        </p:txBody>
      </p:sp>
      <p:sp>
        <p:nvSpPr>
          <p:cNvPr id="7" name="TextBox 6">
            <a:extLst>
              <a:ext uri="{FF2B5EF4-FFF2-40B4-BE49-F238E27FC236}">
                <a16:creationId xmlns:a16="http://schemas.microsoft.com/office/drawing/2014/main" id="{260F75DD-8C46-2649-8195-C7D7B9E398D9}"/>
              </a:ext>
            </a:extLst>
          </p:cNvPr>
          <p:cNvSpPr txBox="1"/>
          <p:nvPr/>
        </p:nvSpPr>
        <p:spPr>
          <a:xfrm>
            <a:off x="3259293" y="3117853"/>
            <a:ext cx="5673413" cy="646331"/>
          </a:xfrm>
          <a:prstGeom prst="rect">
            <a:avLst/>
          </a:prstGeom>
          <a:noFill/>
        </p:spPr>
        <p:txBody>
          <a:bodyPr wrap="square" rtlCol="0" anchor="ctr">
            <a:spAutoFit/>
          </a:bodyPr>
          <a:lstStyle/>
          <a:p>
            <a:pPr algn="ctr"/>
            <a:r>
              <a:rPr lang="en-US" sz="3600" dirty="0">
                <a:latin typeface="Futura Medium" panose="020B0602020204020303" pitchFamily="34" charset="-79"/>
                <a:cs typeface="Futura Medium" panose="020B0602020204020303" pitchFamily="34" charset="-79"/>
              </a:rPr>
              <a:t>DEEP LEARNING</a:t>
            </a:r>
          </a:p>
        </p:txBody>
      </p:sp>
      <p:sp>
        <p:nvSpPr>
          <p:cNvPr id="8" name="TextBox 7">
            <a:extLst>
              <a:ext uri="{FF2B5EF4-FFF2-40B4-BE49-F238E27FC236}">
                <a16:creationId xmlns:a16="http://schemas.microsoft.com/office/drawing/2014/main" id="{54851691-E15D-5B42-9885-8076DB401600}"/>
              </a:ext>
            </a:extLst>
          </p:cNvPr>
          <p:cNvSpPr txBox="1"/>
          <p:nvPr/>
        </p:nvSpPr>
        <p:spPr>
          <a:xfrm>
            <a:off x="5724248" y="6511964"/>
            <a:ext cx="748923" cy="307777"/>
          </a:xfrm>
          <a:prstGeom prst="rect">
            <a:avLst/>
          </a:prstGeom>
          <a:noFill/>
        </p:spPr>
        <p:txBody>
          <a:bodyPr wrap="none" rtlCol="0">
            <a:spAutoFit/>
          </a:bodyPr>
          <a:lstStyle/>
          <a:p>
            <a:pPr algn="ctr"/>
            <a:r>
              <a:rPr lang="en-US" sz="1400" dirty="0">
                <a:solidFill>
                  <a:schemeClr val="tx2">
                    <a:lumMod val="50000"/>
                  </a:schemeClr>
                </a:solidFill>
                <a:latin typeface="Futura Medium" panose="020B0602020204020303" pitchFamily="34" charset="-79"/>
                <a:cs typeface="Futura Medium" panose="020B0602020204020303" pitchFamily="34" charset="-79"/>
              </a:rPr>
              <a:t>DEMO</a:t>
            </a:r>
          </a:p>
        </p:txBody>
      </p:sp>
    </p:spTree>
    <p:extLst>
      <p:ext uri="{BB962C8B-B14F-4D97-AF65-F5344CB8AC3E}">
        <p14:creationId xmlns:p14="http://schemas.microsoft.com/office/powerpoint/2010/main" val="3251919364"/>
      </p:ext>
    </p:extLst>
  </p:cSld>
  <p:clrMapOvr>
    <a:masterClrMapping/>
  </p:clrMapOvr>
  <mc:AlternateContent xmlns:mc="http://schemas.openxmlformats.org/markup-compatibility/2006" xmlns:p159="http://schemas.microsoft.com/office/powerpoint/2015/09/main">
    <mc:Choice Requires="p159">
      <p:transition advTm="1236">
        <p159:morph option="byObject"/>
      </p:transition>
    </mc:Choice>
    <mc:Fallback xmlns="">
      <p:transition advTm="1236">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1D94BA-EEBC-CE41-8123-40C9EA192A39}"/>
              </a:ext>
            </a:extLst>
          </p:cNvPr>
          <p:cNvSpPr txBox="1"/>
          <p:nvPr/>
        </p:nvSpPr>
        <p:spPr>
          <a:xfrm>
            <a:off x="266700" y="342900"/>
            <a:ext cx="3276666" cy="307777"/>
          </a:xfrm>
          <a:prstGeom prst="rect">
            <a:avLst/>
          </a:prstGeom>
          <a:noFill/>
        </p:spPr>
        <p:txBody>
          <a:bodyPr wrap="none" rtlCol="0">
            <a:spAutoFit/>
          </a:bodyPr>
          <a:lstStyle/>
          <a:p>
            <a:pPr algn="ctr"/>
            <a:r>
              <a:rPr lang="en-US" sz="1400" dirty="0">
                <a:solidFill>
                  <a:schemeClr val="tx1">
                    <a:lumMod val="95000"/>
                    <a:lumOff val="5000"/>
                  </a:schemeClr>
                </a:solidFill>
                <a:latin typeface="Futura Medium" panose="020B0602020204020303" pitchFamily="34" charset="-79"/>
                <a:cs typeface="Futura Medium" panose="020B0602020204020303" pitchFamily="34" charset="-79"/>
              </a:rPr>
              <a:t>HAND SIGNALS WITH VISUAL DATA</a:t>
            </a:r>
          </a:p>
        </p:txBody>
      </p:sp>
      <p:sp>
        <p:nvSpPr>
          <p:cNvPr id="6" name="TextBox 5">
            <a:extLst>
              <a:ext uri="{FF2B5EF4-FFF2-40B4-BE49-F238E27FC236}">
                <a16:creationId xmlns:a16="http://schemas.microsoft.com/office/drawing/2014/main" id="{569C3022-F8B7-B14E-8E17-DFDD1DFD5777}"/>
              </a:ext>
            </a:extLst>
          </p:cNvPr>
          <p:cNvSpPr txBox="1"/>
          <p:nvPr/>
        </p:nvSpPr>
        <p:spPr>
          <a:xfrm>
            <a:off x="276860" y="650677"/>
            <a:ext cx="2446439" cy="646331"/>
          </a:xfrm>
          <a:prstGeom prst="rect">
            <a:avLst/>
          </a:prstGeom>
          <a:noFill/>
        </p:spPr>
        <p:txBody>
          <a:bodyPr wrap="none" rtlCol="0">
            <a:spAutoFit/>
          </a:bodyPr>
          <a:lstStyle/>
          <a:p>
            <a:r>
              <a:rPr lang="en-US" sz="3600" dirty="0">
                <a:solidFill>
                  <a:srgbClr val="C00000"/>
                </a:solidFill>
                <a:latin typeface="Futura Medium" panose="020B0602020204020303" pitchFamily="34" charset="-79"/>
                <a:cs typeface="Futura Medium" panose="020B0602020204020303" pitchFamily="34" charset="-79"/>
              </a:rPr>
              <a:t>ABSTRACT</a:t>
            </a:r>
          </a:p>
        </p:txBody>
      </p:sp>
      <p:sp>
        <p:nvSpPr>
          <p:cNvPr id="7" name="TextBox 6">
            <a:extLst>
              <a:ext uri="{FF2B5EF4-FFF2-40B4-BE49-F238E27FC236}">
                <a16:creationId xmlns:a16="http://schemas.microsoft.com/office/drawing/2014/main" id="{C1C0F6AD-A1A6-9E48-91BB-FC40410F0AA2}"/>
              </a:ext>
            </a:extLst>
          </p:cNvPr>
          <p:cNvSpPr txBox="1"/>
          <p:nvPr/>
        </p:nvSpPr>
        <p:spPr>
          <a:xfrm>
            <a:off x="276860" y="2274838"/>
            <a:ext cx="5819140" cy="2308324"/>
          </a:xfrm>
          <a:prstGeom prst="rect">
            <a:avLst/>
          </a:prstGeom>
          <a:noFill/>
        </p:spPr>
        <p:txBody>
          <a:bodyPr wrap="square" rtlCol="0">
            <a:spAutoFit/>
          </a:bodyPr>
          <a:lstStyle/>
          <a:p>
            <a:pPr algn="just"/>
            <a:r>
              <a:rPr lang="en-US" sz="2400" dirty="0">
                <a:latin typeface="Google Sans" panose="020B0503030502040204" pitchFamily="34" charset="0"/>
                <a:cs typeface="Futura Medium" panose="020B0602020204020303" pitchFamily="34" charset="-79"/>
              </a:rPr>
              <a:t>Our project was to create a software to allow for gesture-based controls on the end user’s computer with the aid of deep learning to help recognize the user’s hand as well as the number of fingers being held up by the user. </a:t>
            </a:r>
          </a:p>
        </p:txBody>
      </p:sp>
      <p:sp>
        <p:nvSpPr>
          <p:cNvPr id="8" name="TextBox 7">
            <a:extLst>
              <a:ext uri="{FF2B5EF4-FFF2-40B4-BE49-F238E27FC236}">
                <a16:creationId xmlns:a16="http://schemas.microsoft.com/office/drawing/2014/main" id="{3D488EFD-C9BE-4A4D-B28E-5B7199675FDE}"/>
              </a:ext>
            </a:extLst>
          </p:cNvPr>
          <p:cNvSpPr txBox="1"/>
          <p:nvPr/>
        </p:nvSpPr>
        <p:spPr>
          <a:xfrm>
            <a:off x="12346940" y="650677"/>
            <a:ext cx="4030399" cy="1200329"/>
          </a:xfrm>
          <a:prstGeom prst="rect">
            <a:avLst/>
          </a:prstGeom>
          <a:noFill/>
        </p:spPr>
        <p:txBody>
          <a:bodyPr wrap="none" rtlCol="0">
            <a:spAutoFit/>
          </a:bodyPr>
          <a:lstStyle/>
          <a:p>
            <a:r>
              <a:rPr lang="en-US" sz="3600" dirty="0">
                <a:solidFill>
                  <a:srgbClr val="C00000"/>
                </a:solidFill>
                <a:latin typeface="Futura Medium" panose="020B0602020204020303" pitchFamily="34" charset="-79"/>
                <a:cs typeface="Futura Medium" panose="020B0602020204020303" pitchFamily="34" charset="-79"/>
              </a:rPr>
              <a:t>THE NEED FOR </a:t>
            </a:r>
          </a:p>
          <a:p>
            <a:r>
              <a:rPr lang="en-US" sz="3600" dirty="0">
                <a:solidFill>
                  <a:srgbClr val="C00000"/>
                </a:solidFill>
                <a:latin typeface="Futura Medium" panose="020B0602020204020303" pitchFamily="34" charset="-79"/>
                <a:cs typeface="Futura Medium" panose="020B0602020204020303" pitchFamily="34" charset="-79"/>
              </a:rPr>
              <a:t>HAND GESTURES</a:t>
            </a:r>
          </a:p>
        </p:txBody>
      </p:sp>
      <p:sp>
        <p:nvSpPr>
          <p:cNvPr id="9" name="TextBox 8">
            <a:extLst>
              <a:ext uri="{FF2B5EF4-FFF2-40B4-BE49-F238E27FC236}">
                <a16:creationId xmlns:a16="http://schemas.microsoft.com/office/drawing/2014/main" id="{AF6A5ED9-1B70-4B49-8F5A-8F091F0F2C11}"/>
              </a:ext>
            </a:extLst>
          </p:cNvPr>
          <p:cNvSpPr txBox="1"/>
          <p:nvPr/>
        </p:nvSpPr>
        <p:spPr>
          <a:xfrm>
            <a:off x="12346940" y="2274838"/>
            <a:ext cx="5819140" cy="3416320"/>
          </a:xfrm>
          <a:prstGeom prst="rect">
            <a:avLst/>
          </a:prstGeom>
          <a:noFill/>
        </p:spPr>
        <p:txBody>
          <a:bodyPr wrap="square" rtlCol="0">
            <a:spAutoFit/>
          </a:bodyPr>
          <a:lstStyle/>
          <a:p>
            <a:pPr algn="just"/>
            <a:r>
              <a:rPr lang="en-US" sz="2400" dirty="0">
                <a:solidFill>
                  <a:schemeClr val="tx1">
                    <a:lumMod val="95000"/>
                    <a:lumOff val="5000"/>
                  </a:schemeClr>
                </a:solidFill>
                <a:latin typeface="Google Sans" panose="020B0503030502040204" pitchFamily="34" charset="0"/>
              </a:rPr>
              <a:t>The use of hand gestures has been a common place in many futuristic movies – a thing of fantasy that only CGI could achieve. This, however, is no longer true – with the recent developments in AI we can now works towards realizing the dream of controlling our computer with effortless hand gestures without having to lay hands on the computer itself. </a:t>
            </a:r>
          </a:p>
        </p:txBody>
      </p:sp>
      <p:sp>
        <p:nvSpPr>
          <p:cNvPr id="10" name="Donut 9">
            <a:extLst>
              <a:ext uri="{FF2B5EF4-FFF2-40B4-BE49-F238E27FC236}">
                <a16:creationId xmlns:a16="http://schemas.microsoft.com/office/drawing/2014/main" id="{34D048A6-EED6-F74B-AF8E-0B12303138A9}"/>
              </a:ext>
            </a:extLst>
          </p:cNvPr>
          <p:cNvSpPr/>
          <p:nvPr/>
        </p:nvSpPr>
        <p:spPr>
          <a:xfrm>
            <a:off x="147319" y="914152"/>
            <a:ext cx="119381" cy="119381"/>
          </a:xfrm>
          <a:prstGeom prst="donut">
            <a:avLst>
              <a:gd name="adj" fmla="val 2311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80359914"/>
      </p:ext>
    </p:extLst>
  </p:cSld>
  <p:clrMapOvr>
    <a:masterClrMapping/>
  </p:clrMapOvr>
  <mc:AlternateContent xmlns:mc="http://schemas.openxmlformats.org/markup-compatibility/2006" xmlns:p159="http://schemas.microsoft.com/office/powerpoint/2015/09/main">
    <mc:Choice Requires="p159">
      <p:transition advTm="694">
        <p159:morph option="byWord"/>
      </p:transition>
    </mc:Choice>
    <mc:Fallback xmlns="">
      <p:transition advTm="694">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8FFEB-1328-EA4A-8E71-9CFA204422EB}"/>
              </a:ext>
            </a:extLst>
          </p:cNvPr>
          <p:cNvSpPr txBox="1"/>
          <p:nvPr/>
        </p:nvSpPr>
        <p:spPr>
          <a:xfrm>
            <a:off x="266700" y="342900"/>
            <a:ext cx="3276666" cy="307777"/>
          </a:xfrm>
          <a:prstGeom prst="rect">
            <a:avLst/>
          </a:prstGeom>
          <a:noFill/>
        </p:spPr>
        <p:txBody>
          <a:bodyPr wrap="none" rtlCol="0">
            <a:spAutoFit/>
          </a:bodyPr>
          <a:lstStyle/>
          <a:p>
            <a:pPr algn="ctr"/>
            <a:r>
              <a:rPr lang="en-US" sz="1400" dirty="0">
                <a:solidFill>
                  <a:schemeClr val="bg1"/>
                </a:solidFill>
                <a:latin typeface="Futura Medium" panose="020B0602020204020303" pitchFamily="34" charset="-79"/>
                <a:cs typeface="Futura Medium" panose="020B0602020204020303" pitchFamily="34" charset="-79"/>
              </a:rPr>
              <a:t>HAND SIGNALS WITH VISUAL DATA</a:t>
            </a:r>
          </a:p>
        </p:txBody>
      </p:sp>
      <p:sp>
        <p:nvSpPr>
          <p:cNvPr id="6" name="TextBox 5">
            <a:extLst>
              <a:ext uri="{FF2B5EF4-FFF2-40B4-BE49-F238E27FC236}">
                <a16:creationId xmlns:a16="http://schemas.microsoft.com/office/drawing/2014/main" id="{1C9AD18D-97D8-DF44-AC39-AB47112E1A5F}"/>
              </a:ext>
            </a:extLst>
          </p:cNvPr>
          <p:cNvSpPr txBox="1"/>
          <p:nvPr/>
        </p:nvSpPr>
        <p:spPr>
          <a:xfrm>
            <a:off x="266700" y="650676"/>
            <a:ext cx="3828677" cy="646331"/>
          </a:xfrm>
          <a:prstGeom prst="rect">
            <a:avLst/>
          </a:prstGeom>
          <a:noFill/>
        </p:spPr>
        <p:txBody>
          <a:bodyPr wrap="none" rtlCol="0">
            <a:spAutoFit/>
          </a:bodyPr>
          <a:lstStyle/>
          <a:p>
            <a:r>
              <a:rPr lang="en-US" sz="3600" dirty="0">
                <a:latin typeface="Futura Medium" panose="020B0602020204020303" pitchFamily="34" charset="-79"/>
                <a:cs typeface="Futura Medium" panose="020B0602020204020303" pitchFamily="34" charset="-79"/>
              </a:rPr>
              <a:t>DEEP LEARNING</a:t>
            </a:r>
          </a:p>
        </p:txBody>
      </p:sp>
      <p:sp>
        <p:nvSpPr>
          <p:cNvPr id="8" name="TextBox 7">
            <a:extLst>
              <a:ext uri="{FF2B5EF4-FFF2-40B4-BE49-F238E27FC236}">
                <a16:creationId xmlns:a16="http://schemas.microsoft.com/office/drawing/2014/main" id="{54851691-E15D-5B42-9885-8076DB401600}"/>
              </a:ext>
            </a:extLst>
          </p:cNvPr>
          <p:cNvSpPr txBox="1"/>
          <p:nvPr/>
        </p:nvSpPr>
        <p:spPr>
          <a:xfrm>
            <a:off x="5724248" y="6511964"/>
            <a:ext cx="748923" cy="307777"/>
          </a:xfrm>
          <a:prstGeom prst="rect">
            <a:avLst/>
          </a:prstGeom>
          <a:noFill/>
        </p:spPr>
        <p:txBody>
          <a:bodyPr wrap="none" rtlCol="0">
            <a:spAutoFit/>
          </a:bodyPr>
          <a:lstStyle/>
          <a:p>
            <a:pPr algn="ctr"/>
            <a:r>
              <a:rPr lang="en-US" sz="1400" dirty="0">
                <a:solidFill>
                  <a:schemeClr val="tx2">
                    <a:lumMod val="50000"/>
                  </a:schemeClr>
                </a:solidFill>
                <a:latin typeface="Futura Medium" panose="020B0602020204020303" pitchFamily="34" charset="-79"/>
                <a:cs typeface="Futura Medium" panose="020B0602020204020303" pitchFamily="34" charset="-79"/>
              </a:rPr>
              <a:t>DEMO</a:t>
            </a:r>
          </a:p>
        </p:txBody>
      </p:sp>
      <p:sp>
        <p:nvSpPr>
          <p:cNvPr id="9" name="Donut 8">
            <a:extLst>
              <a:ext uri="{FF2B5EF4-FFF2-40B4-BE49-F238E27FC236}">
                <a16:creationId xmlns:a16="http://schemas.microsoft.com/office/drawing/2014/main" id="{2123A48B-14C1-D74E-959C-EEEC20F6D9CE}"/>
              </a:ext>
            </a:extLst>
          </p:cNvPr>
          <p:cNvSpPr/>
          <p:nvPr/>
        </p:nvSpPr>
        <p:spPr>
          <a:xfrm>
            <a:off x="147319" y="914152"/>
            <a:ext cx="119381" cy="119381"/>
          </a:xfrm>
          <a:prstGeom prst="donut">
            <a:avLst>
              <a:gd name="adj" fmla="val 2311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35631430-E9B3-6244-B912-44CCA45B2854}"/>
              </a:ext>
            </a:extLst>
          </p:cNvPr>
          <p:cNvSpPr txBox="1"/>
          <p:nvPr/>
        </p:nvSpPr>
        <p:spPr>
          <a:xfrm>
            <a:off x="276860" y="2011816"/>
            <a:ext cx="5819140" cy="3046988"/>
          </a:xfrm>
          <a:prstGeom prst="rect">
            <a:avLst/>
          </a:prstGeom>
          <a:noFill/>
        </p:spPr>
        <p:txBody>
          <a:bodyPr wrap="square" rtlCol="0">
            <a:spAutoFit/>
          </a:bodyPr>
          <a:lstStyle/>
          <a:p>
            <a:pPr algn="just"/>
            <a:r>
              <a:rPr lang="en-US" sz="2400" dirty="0">
                <a:solidFill>
                  <a:schemeClr val="bg1"/>
                </a:solidFill>
                <a:latin typeface="Google Sans" panose="020B0503030502040204" pitchFamily="34" charset="0"/>
              </a:rPr>
              <a:t>In our project, we will utilize deep learning by gathering visual data from a webcam and use that data to trigger commands in the user’s machine. Our group picked CNN because of its ability to process images. Other neural networks, such as RNN, cannot excel in this task.</a:t>
            </a:r>
          </a:p>
        </p:txBody>
      </p:sp>
      <p:pic>
        <p:nvPicPr>
          <p:cNvPr id="15" name="Online Media 13" descr="ezgif-6-8bac0b1f3137.mp4">
            <a:hlinkClick r:id="" action="ppaction://media"/>
            <a:extLst>
              <a:ext uri="{FF2B5EF4-FFF2-40B4-BE49-F238E27FC236}">
                <a16:creationId xmlns:a16="http://schemas.microsoft.com/office/drawing/2014/main" id="{2B944C13-69B5-F94B-932A-B2A05A98DC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597441" y="1799195"/>
            <a:ext cx="3379700" cy="3259609"/>
          </a:xfrm>
          <a:prstGeom prst="roundRect">
            <a:avLst>
              <a:gd name="adj" fmla="val 5439"/>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3947293764"/>
      </p:ext>
    </p:extLst>
  </p:cSld>
  <p:clrMapOvr>
    <a:masterClrMapping/>
  </p:clrMapOvr>
  <mc:AlternateContent xmlns:mc="http://schemas.openxmlformats.org/markup-compatibility/2006" xmlns:p159="http://schemas.microsoft.com/office/powerpoint/2015/09/main">
    <mc:Choice Requires="p159">
      <p:transition advTm="843">
        <p159:morph option="byObject"/>
      </p:transition>
    </mc:Choice>
    <mc:Fallback xmlns="">
      <p:transition advTm="8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vol="80000" mute="1">
                <p:cTn id="12" repeatCount="indefinite" fill="hold" display="0">
                  <p:stCondLst>
                    <p:cond delay="indefinite"/>
                  </p:stCondLst>
                </p:cTn>
                <p:tgtEl>
                  <p:spTgt spid="15"/>
                </p:tgtEl>
              </p:cMediaNode>
            </p:video>
          </p:childTnLst>
        </p:cTn>
      </p:par>
    </p:tnLst>
  </p:timing>
  <p:extLst>
    <p:ext uri="{E180D4A7-C9FB-4DFB-919C-405C955672EB}">
      <p14:showEvtLst xmlns:p14="http://schemas.microsoft.com/office/powerpoint/2010/main">
        <p14:playEvt time="6" objId="15"/>
        <p14:stopEvt time="843" objId="15"/>
      </p14:showEvtLst>
    </p:ext>
  </p:extLs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D8FFEB-1328-EA4A-8E71-9CFA204422EB}"/>
              </a:ext>
            </a:extLst>
          </p:cNvPr>
          <p:cNvSpPr txBox="1"/>
          <p:nvPr/>
        </p:nvSpPr>
        <p:spPr>
          <a:xfrm>
            <a:off x="266700" y="342900"/>
            <a:ext cx="3276666" cy="307777"/>
          </a:xfrm>
          <a:prstGeom prst="rect">
            <a:avLst/>
          </a:prstGeom>
          <a:noFill/>
        </p:spPr>
        <p:txBody>
          <a:bodyPr wrap="none" rtlCol="0">
            <a:spAutoFit/>
          </a:bodyPr>
          <a:lstStyle/>
          <a:p>
            <a:pPr algn="ctr"/>
            <a:r>
              <a:rPr lang="en-US" sz="1400" dirty="0">
                <a:solidFill>
                  <a:schemeClr val="bg1"/>
                </a:solidFill>
                <a:latin typeface="Futura Medium" panose="020B0602020204020303" pitchFamily="34" charset="-79"/>
                <a:cs typeface="Futura Medium" panose="020B0602020204020303" pitchFamily="34" charset="-79"/>
              </a:rPr>
              <a:t>HAND SIGNALS WITH VISUAL DATA</a:t>
            </a:r>
          </a:p>
        </p:txBody>
      </p:sp>
      <p:sp>
        <p:nvSpPr>
          <p:cNvPr id="6" name="TextBox 5">
            <a:extLst>
              <a:ext uri="{FF2B5EF4-FFF2-40B4-BE49-F238E27FC236}">
                <a16:creationId xmlns:a16="http://schemas.microsoft.com/office/drawing/2014/main" id="{1C9AD18D-97D8-DF44-AC39-AB47112E1A5F}"/>
              </a:ext>
            </a:extLst>
          </p:cNvPr>
          <p:cNvSpPr txBox="1"/>
          <p:nvPr/>
        </p:nvSpPr>
        <p:spPr>
          <a:xfrm>
            <a:off x="266700" y="650676"/>
            <a:ext cx="3828677" cy="646331"/>
          </a:xfrm>
          <a:prstGeom prst="rect">
            <a:avLst/>
          </a:prstGeom>
          <a:noFill/>
        </p:spPr>
        <p:txBody>
          <a:bodyPr wrap="none" rtlCol="0">
            <a:spAutoFit/>
          </a:bodyPr>
          <a:lstStyle/>
          <a:p>
            <a:r>
              <a:rPr lang="en-US" sz="3600" dirty="0">
                <a:latin typeface="Futura Medium" panose="020B0602020204020303" pitchFamily="34" charset="-79"/>
                <a:cs typeface="Futura Medium" panose="020B0602020204020303" pitchFamily="34" charset="-79"/>
              </a:rPr>
              <a:t>DEEP LEARNING</a:t>
            </a:r>
          </a:p>
        </p:txBody>
      </p:sp>
      <p:sp>
        <p:nvSpPr>
          <p:cNvPr id="8" name="TextBox 7">
            <a:extLst>
              <a:ext uri="{FF2B5EF4-FFF2-40B4-BE49-F238E27FC236}">
                <a16:creationId xmlns:a16="http://schemas.microsoft.com/office/drawing/2014/main" id="{54851691-E15D-5B42-9885-8076DB401600}"/>
              </a:ext>
            </a:extLst>
          </p:cNvPr>
          <p:cNvSpPr txBox="1"/>
          <p:nvPr/>
        </p:nvSpPr>
        <p:spPr>
          <a:xfrm>
            <a:off x="5724248" y="6511964"/>
            <a:ext cx="748923" cy="307777"/>
          </a:xfrm>
          <a:prstGeom prst="rect">
            <a:avLst/>
          </a:prstGeom>
          <a:noFill/>
        </p:spPr>
        <p:txBody>
          <a:bodyPr wrap="none" rtlCol="0">
            <a:spAutoFit/>
          </a:bodyPr>
          <a:lstStyle/>
          <a:p>
            <a:pPr algn="ctr"/>
            <a:r>
              <a:rPr lang="en-US" sz="1400" dirty="0">
                <a:solidFill>
                  <a:schemeClr val="tx2">
                    <a:lumMod val="50000"/>
                  </a:schemeClr>
                </a:solidFill>
                <a:latin typeface="Futura Medium" panose="020B0602020204020303" pitchFamily="34" charset="-79"/>
                <a:cs typeface="Futura Medium" panose="020B0602020204020303" pitchFamily="34" charset="-79"/>
              </a:rPr>
              <a:t>DEMO</a:t>
            </a:r>
          </a:p>
        </p:txBody>
      </p:sp>
      <p:sp>
        <p:nvSpPr>
          <p:cNvPr id="9" name="Donut 8">
            <a:extLst>
              <a:ext uri="{FF2B5EF4-FFF2-40B4-BE49-F238E27FC236}">
                <a16:creationId xmlns:a16="http://schemas.microsoft.com/office/drawing/2014/main" id="{2123A48B-14C1-D74E-959C-EEEC20F6D9CE}"/>
              </a:ext>
            </a:extLst>
          </p:cNvPr>
          <p:cNvSpPr/>
          <p:nvPr/>
        </p:nvSpPr>
        <p:spPr>
          <a:xfrm>
            <a:off x="147319" y="914152"/>
            <a:ext cx="119381" cy="119381"/>
          </a:xfrm>
          <a:prstGeom prst="donut">
            <a:avLst>
              <a:gd name="adj" fmla="val 2311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35631430-E9B3-6244-B912-44CCA45B2854}"/>
              </a:ext>
            </a:extLst>
          </p:cNvPr>
          <p:cNvSpPr txBox="1"/>
          <p:nvPr/>
        </p:nvSpPr>
        <p:spPr>
          <a:xfrm>
            <a:off x="276860" y="1720840"/>
            <a:ext cx="5819140" cy="4154984"/>
          </a:xfrm>
          <a:prstGeom prst="rect">
            <a:avLst/>
          </a:prstGeom>
          <a:noFill/>
        </p:spPr>
        <p:txBody>
          <a:bodyPr wrap="square" rtlCol="0">
            <a:spAutoFit/>
          </a:bodyPr>
          <a:lstStyle/>
          <a:p>
            <a:pPr algn="just"/>
            <a:r>
              <a:rPr lang="en-US" sz="2400" dirty="0">
                <a:solidFill>
                  <a:schemeClr val="bg1"/>
                </a:solidFill>
                <a:latin typeface="Google Sans" panose="020B0503030502040204" pitchFamily="34" charset="0"/>
              </a:rPr>
              <a:t>CNNs can be thought of automatic feature extractors from the image. </a:t>
            </a:r>
          </a:p>
          <a:p>
            <a:pPr algn="just"/>
            <a:endParaRPr lang="en-US" sz="2400" dirty="0">
              <a:solidFill>
                <a:schemeClr val="bg1"/>
              </a:solidFill>
              <a:latin typeface="Google Sans" panose="020B0503030502040204" pitchFamily="34" charset="0"/>
            </a:endParaRPr>
          </a:p>
          <a:p>
            <a:pPr algn="just"/>
            <a:r>
              <a:rPr lang="en-US" sz="2400" dirty="0">
                <a:solidFill>
                  <a:schemeClr val="bg1"/>
                </a:solidFill>
                <a:latin typeface="Google Sans" panose="020B0503030502040204" pitchFamily="34" charset="0"/>
              </a:rPr>
              <a:t>A CNN effectively uses adjacent pixel information to effectively down-sample the image first by convolution and then uses a prediction layer at the end.</a:t>
            </a:r>
          </a:p>
          <a:p>
            <a:pPr algn="just"/>
            <a:endParaRPr lang="en-US" sz="2400" dirty="0">
              <a:solidFill>
                <a:schemeClr val="bg1"/>
              </a:solidFill>
              <a:latin typeface="Google Sans" panose="020B0503030502040204" pitchFamily="34" charset="0"/>
            </a:endParaRPr>
          </a:p>
          <a:p>
            <a:pPr algn="just"/>
            <a:r>
              <a:rPr lang="en-US" sz="2400" dirty="0">
                <a:solidFill>
                  <a:schemeClr val="bg1"/>
                </a:solidFill>
                <a:latin typeface="Google Sans" panose="020B0503030502040204" pitchFamily="34" charset="0"/>
              </a:rPr>
              <a:t>Prior to CNN, algorithm-based image classification required manual feature extraction.</a:t>
            </a:r>
          </a:p>
        </p:txBody>
      </p:sp>
      <p:sp>
        <p:nvSpPr>
          <p:cNvPr id="11" name="TextBox 10">
            <a:extLst>
              <a:ext uri="{FF2B5EF4-FFF2-40B4-BE49-F238E27FC236}">
                <a16:creationId xmlns:a16="http://schemas.microsoft.com/office/drawing/2014/main" id="{E40498EE-C0F9-C545-9131-C315970EBBA3}"/>
              </a:ext>
            </a:extLst>
          </p:cNvPr>
          <p:cNvSpPr txBox="1"/>
          <p:nvPr/>
        </p:nvSpPr>
        <p:spPr>
          <a:xfrm>
            <a:off x="274792" y="1285931"/>
            <a:ext cx="3521605"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WHY CONVOLUTIONAL NEURAL NETS</a:t>
            </a:r>
          </a:p>
        </p:txBody>
      </p:sp>
      <p:pic>
        <p:nvPicPr>
          <p:cNvPr id="14" name="Online Media 13" descr="ezgif-6-8bac0b1f3137.mp4">
            <a:hlinkClick r:id="" action="ppaction://media"/>
            <a:extLst>
              <a:ext uri="{FF2B5EF4-FFF2-40B4-BE49-F238E27FC236}">
                <a16:creationId xmlns:a16="http://schemas.microsoft.com/office/drawing/2014/main" id="{6A394E64-44B8-8147-BE78-70C0A26192B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11138" y="1799195"/>
            <a:ext cx="3379700" cy="3259609"/>
          </a:xfrm>
          <a:prstGeom prst="roundRect">
            <a:avLst>
              <a:gd name="adj" fmla="val 5439"/>
            </a:avLst>
          </a:prstGeom>
          <a:ln>
            <a:noFill/>
          </a:ln>
          <a:effectLst>
            <a:innerShdw blurRad="114300" dist="50800">
              <a:srgbClr val="000000">
                <a:alpha val="0"/>
              </a:srgbClr>
            </a:innerShdw>
          </a:effectLst>
        </p:spPr>
      </p:pic>
      <p:sp>
        <p:nvSpPr>
          <p:cNvPr id="12" name="TextBox 11">
            <a:extLst>
              <a:ext uri="{FF2B5EF4-FFF2-40B4-BE49-F238E27FC236}">
                <a16:creationId xmlns:a16="http://schemas.microsoft.com/office/drawing/2014/main" id="{D95653B3-407C-B141-8D1A-C2CBD8A6CC57}"/>
              </a:ext>
            </a:extLst>
          </p:cNvPr>
          <p:cNvSpPr txBox="1"/>
          <p:nvPr/>
        </p:nvSpPr>
        <p:spPr>
          <a:xfrm>
            <a:off x="276860" y="7455881"/>
            <a:ext cx="5819140" cy="1938992"/>
          </a:xfrm>
          <a:prstGeom prst="rect">
            <a:avLst/>
          </a:prstGeom>
          <a:noFill/>
        </p:spPr>
        <p:txBody>
          <a:bodyPr wrap="square" rtlCol="0">
            <a:spAutoFit/>
          </a:bodyPr>
          <a:lstStyle/>
          <a:p>
            <a:pPr algn="just"/>
            <a:r>
              <a:rPr lang="en-US" sz="2400" dirty="0">
                <a:solidFill>
                  <a:schemeClr val="bg1"/>
                </a:solidFill>
                <a:latin typeface="Google Sans" panose="020B0503030502040204" pitchFamily="34" charset="0"/>
              </a:rPr>
              <a:t>Convolution – receiving input signals from another layer and using filters/kernels to convolve across the input. This is where the network “learns” important filters as it runs.</a:t>
            </a:r>
          </a:p>
        </p:txBody>
      </p:sp>
      <p:sp>
        <p:nvSpPr>
          <p:cNvPr id="13" name="Rectangle 12">
            <a:extLst>
              <a:ext uri="{FF2B5EF4-FFF2-40B4-BE49-F238E27FC236}">
                <a16:creationId xmlns:a16="http://schemas.microsoft.com/office/drawing/2014/main" id="{3CDB3B7B-3DDC-4A4D-AAD5-EDB7F6D84C61}"/>
              </a:ext>
            </a:extLst>
          </p:cNvPr>
          <p:cNvSpPr/>
          <p:nvPr/>
        </p:nvSpPr>
        <p:spPr>
          <a:xfrm>
            <a:off x="9406246" y="7490872"/>
            <a:ext cx="1667435" cy="1667435"/>
          </a:xfrm>
          <a:prstGeom prst="rect">
            <a:avLst/>
          </a:prstGeom>
          <a:solidFill>
            <a:schemeClr val="bg1"/>
          </a:solidFill>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D5FF0C-BD66-8746-B25A-C310E2063576}"/>
              </a:ext>
            </a:extLst>
          </p:cNvPr>
          <p:cNvSpPr/>
          <p:nvPr/>
        </p:nvSpPr>
        <p:spPr>
          <a:xfrm>
            <a:off x="9558646" y="7643272"/>
            <a:ext cx="1667435" cy="1667435"/>
          </a:xfrm>
          <a:prstGeom prst="rect">
            <a:avLst/>
          </a:prstGeom>
          <a:solidFill>
            <a:schemeClr val="bg1"/>
          </a:solidFill>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DAD5D26-E277-1F4F-AC8F-86BED435F49D}"/>
              </a:ext>
            </a:extLst>
          </p:cNvPr>
          <p:cNvSpPr/>
          <p:nvPr/>
        </p:nvSpPr>
        <p:spPr>
          <a:xfrm>
            <a:off x="9711046" y="7795672"/>
            <a:ext cx="1667435" cy="1667435"/>
          </a:xfrm>
          <a:prstGeom prst="rect">
            <a:avLst/>
          </a:prstGeom>
          <a:solidFill>
            <a:schemeClr val="bg1"/>
          </a:solidFill>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7ED124A-9FE7-7D4E-B798-0B9FD14428D8}"/>
              </a:ext>
            </a:extLst>
          </p:cNvPr>
          <p:cNvSpPr/>
          <p:nvPr/>
        </p:nvSpPr>
        <p:spPr>
          <a:xfrm>
            <a:off x="9863446" y="7948072"/>
            <a:ext cx="1667435" cy="1667435"/>
          </a:xfrm>
          <a:prstGeom prst="rect">
            <a:avLst/>
          </a:prstGeom>
          <a:solidFill>
            <a:schemeClr val="bg1"/>
          </a:solidFill>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icture containing drawing&#10;&#10;Description automatically generated">
            <a:extLst>
              <a:ext uri="{FF2B5EF4-FFF2-40B4-BE49-F238E27FC236}">
                <a16:creationId xmlns:a16="http://schemas.microsoft.com/office/drawing/2014/main" id="{97A32A9E-F3F8-194A-9B58-E79A26DF6EC5}"/>
              </a:ext>
            </a:extLst>
          </p:cNvPr>
          <p:cNvPicPr>
            <a:picLocks noChangeAspect="1"/>
          </p:cNvPicPr>
          <p:nvPr/>
        </p:nvPicPr>
        <p:blipFill>
          <a:blip r:embed="rId5"/>
          <a:stretch>
            <a:fillRect/>
          </a:stretch>
        </p:blipFill>
        <p:spPr>
          <a:xfrm>
            <a:off x="6665273" y="7455881"/>
            <a:ext cx="2171700" cy="20701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9" name="TextBox 18">
            <a:extLst>
              <a:ext uri="{FF2B5EF4-FFF2-40B4-BE49-F238E27FC236}">
                <a16:creationId xmlns:a16="http://schemas.microsoft.com/office/drawing/2014/main" id="{44E5FCCC-8282-D04D-9FB5-3934370ED2DC}"/>
              </a:ext>
            </a:extLst>
          </p:cNvPr>
          <p:cNvSpPr txBox="1"/>
          <p:nvPr/>
        </p:nvSpPr>
        <p:spPr>
          <a:xfrm>
            <a:off x="7587407" y="9974901"/>
            <a:ext cx="3029612"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INPUT IMAGE TO FEATURE MAPS</a:t>
            </a:r>
          </a:p>
        </p:txBody>
      </p:sp>
    </p:spTree>
    <p:extLst>
      <p:ext uri="{BB962C8B-B14F-4D97-AF65-F5344CB8AC3E}">
        <p14:creationId xmlns:p14="http://schemas.microsoft.com/office/powerpoint/2010/main" val="3570129141"/>
      </p:ext>
    </p:extLst>
  </p:cSld>
  <p:clrMapOvr>
    <a:masterClrMapping/>
  </p:clrMapOvr>
  <mc:AlternateContent xmlns:mc="http://schemas.openxmlformats.org/markup-compatibility/2006" xmlns:p159="http://schemas.microsoft.com/office/powerpoint/2015/09/main">
    <mc:Choice Requires="p159">
      <p:transition advTm="692">
        <p159:morph option="byObject"/>
      </p:transition>
    </mc:Choice>
    <mc:Fallback xmlns="">
      <p:transition advTm="6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extLst>
    <p:ext uri="{E180D4A7-C9FB-4DFB-919C-405C955672EB}">
      <p14:showEvtLst xmlns:p14="http://schemas.microsoft.com/office/powerpoint/2010/main">
        <p14:playEvt time="5" objId="14"/>
        <p14:stopEvt time="692" objId="14"/>
      </p14:showEvtLst>
    </p:ext>
  </p:extLs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80C4732-4764-D44B-A04D-4A3000A121A8}"/>
              </a:ext>
            </a:extLst>
          </p:cNvPr>
          <p:cNvSpPr txBox="1"/>
          <p:nvPr/>
        </p:nvSpPr>
        <p:spPr>
          <a:xfrm>
            <a:off x="266700" y="342900"/>
            <a:ext cx="3276666" cy="307777"/>
          </a:xfrm>
          <a:prstGeom prst="rect">
            <a:avLst/>
          </a:prstGeom>
          <a:noFill/>
        </p:spPr>
        <p:txBody>
          <a:bodyPr wrap="none" rtlCol="0">
            <a:spAutoFit/>
          </a:bodyPr>
          <a:lstStyle/>
          <a:p>
            <a:pPr algn="ctr"/>
            <a:r>
              <a:rPr lang="en-US" sz="1400" dirty="0">
                <a:solidFill>
                  <a:schemeClr val="bg1"/>
                </a:solidFill>
                <a:latin typeface="Futura Medium" panose="020B0602020204020303" pitchFamily="34" charset="-79"/>
                <a:cs typeface="Futura Medium" panose="020B0602020204020303" pitchFamily="34" charset="-79"/>
              </a:rPr>
              <a:t>HAND SIGNALS WITH VISUAL DATA</a:t>
            </a:r>
          </a:p>
        </p:txBody>
      </p:sp>
      <p:sp>
        <p:nvSpPr>
          <p:cNvPr id="13" name="TextBox 12">
            <a:extLst>
              <a:ext uri="{FF2B5EF4-FFF2-40B4-BE49-F238E27FC236}">
                <a16:creationId xmlns:a16="http://schemas.microsoft.com/office/drawing/2014/main" id="{FA138389-3D45-B345-8AA3-33EC5B8FA9F2}"/>
              </a:ext>
            </a:extLst>
          </p:cNvPr>
          <p:cNvSpPr txBox="1"/>
          <p:nvPr/>
        </p:nvSpPr>
        <p:spPr>
          <a:xfrm>
            <a:off x="266700" y="650676"/>
            <a:ext cx="3828677" cy="646331"/>
          </a:xfrm>
          <a:prstGeom prst="rect">
            <a:avLst/>
          </a:prstGeom>
          <a:noFill/>
        </p:spPr>
        <p:txBody>
          <a:bodyPr wrap="none" rtlCol="0">
            <a:spAutoFit/>
          </a:bodyPr>
          <a:lstStyle/>
          <a:p>
            <a:r>
              <a:rPr lang="en-US" sz="3600" dirty="0">
                <a:latin typeface="Futura Medium" panose="020B0602020204020303" pitchFamily="34" charset="-79"/>
                <a:cs typeface="Futura Medium" panose="020B0602020204020303" pitchFamily="34" charset="-79"/>
              </a:rPr>
              <a:t>DEEP LEARNING</a:t>
            </a:r>
          </a:p>
        </p:txBody>
      </p:sp>
      <p:sp>
        <p:nvSpPr>
          <p:cNvPr id="15" name="TextBox 14">
            <a:extLst>
              <a:ext uri="{FF2B5EF4-FFF2-40B4-BE49-F238E27FC236}">
                <a16:creationId xmlns:a16="http://schemas.microsoft.com/office/drawing/2014/main" id="{217F0EEE-59E8-DB4B-898E-CE310CD96BA3}"/>
              </a:ext>
            </a:extLst>
          </p:cNvPr>
          <p:cNvSpPr txBox="1"/>
          <p:nvPr/>
        </p:nvSpPr>
        <p:spPr>
          <a:xfrm>
            <a:off x="5724248" y="6511964"/>
            <a:ext cx="748923" cy="307777"/>
          </a:xfrm>
          <a:prstGeom prst="rect">
            <a:avLst/>
          </a:prstGeom>
          <a:noFill/>
        </p:spPr>
        <p:txBody>
          <a:bodyPr wrap="none" rtlCol="0">
            <a:spAutoFit/>
          </a:bodyPr>
          <a:lstStyle/>
          <a:p>
            <a:pPr algn="ctr"/>
            <a:r>
              <a:rPr lang="en-US" sz="1400" dirty="0">
                <a:solidFill>
                  <a:schemeClr val="tx2">
                    <a:lumMod val="50000"/>
                  </a:schemeClr>
                </a:solidFill>
                <a:latin typeface="Futura Medium" panose="020B0602020204020303" pitchFamily="34" charset="-79"/>
                <a:cs typeface="Futura Medium" panose="020B0602020204020303" pitchFamily="34" charset="-79"/>
              </a:rPr>
              <a:t>DEMO</a:t>
            </a:r>
          </a:p>
        </p:txBody>
      </p:sp>
      <p:sp>
        <p:nvSpPr>
          <p:cNvPr id="16" name="Donut 15">
            <a:extLst>
              <a:ext uri="{FF2B5EF4-FFF2-40B4-BE49-F238E27FC236}">
                <a16:creationId xmlns:a16="http://schemas.microsoft.com/office/drawing/2014/main" id="{B53F143B-520A-004B-90EF-9942656CC6EB}"/>
              </a:ext>
            </a:extLst>
          </p:cNvPr>
          <p:cNvSpPr/>
          <p:nvPr/>
        </p:nvSpPr>
        <p:spPr>
          <a:xfrm>
            <a:off x="147319" y="914152"/>
            <a:ext cx="119381" cy="119381"/>
          </a:xfrm>
          <a:prstGeom prst="donut">
            <a:avLst>
              <a:gd name="adj" fmla="val 2311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33FF27F9-5B7F-D547-8C55-277D29374C1B}"/>
              </a:ext>
            </a:extLst>
          </p:cNvPr>
          <p:cNvSpPr txBox="1"/>
          <p:nvPr/>
        </p:nvSpPr>
        <p:spPr>
          <a:xfrm>
            <a:off x="276860" y="2459502"/>
            <a:ext cx="5819140" cy="1938992"/>
          </a:xfrm>
          <a:prstGeom prst="rect">
            <a:avLst/>
          </a:prstGeom>
          <a:noFill/>
        </p:spPr>
        <p:txBody>
          <a:bodyPr wrap="square" rtlCol="0">
            <a:spAutoFit/>
          </a:bodyPr>
          <a:lstStyle/>
          <a:p>
            <a:pPr algn="just"/>
            <a:r>
              <a:rPr lang="en-US" sz="2400" dirty="0">
                <a:solidFill>
                  <a:schemeClr val="bg1"/>
                </a:solidFill>
                <a:latin typeface="Google Sans" panose="020B0503030502040204" pitchFamily="34" charset="0"/>
              </a:rPr>
              <a:t>Convolution – receiving input signals from another layer and using filters/kernels to convolve across the input. This is where the network “learns” important filters as it runs.</a:t>
            </a:r>
          </a:p>
        </p:txBody>
      </p:sp>
      <p:sp>
        <p:nvSpPr>
          <p:cNvPr id="18" name="TextBox 17">
            <a:extLst>
              <a:ext uri="{FF2B5EF4-FFF2-40B4-BE49-F238E27FC236}">
                <a16:creationId xmlns:a16="http://schemas.microsoft.com/office/drawing/2014/main" id="{80937AC0-4CD8-DE4C-A8CA-1C864E6B6D8E}"/>
              </a:ext>
            </a:extLst>
          </p:cNvPr>
          <p:cNvSpPr txBox="1"/>
          <p:nvPr/>
        </p:nvSpPr>
        <p:spPr>
          <a:xfrm>
            <a:off x="274792" y="1285931"/>
            <a:ext cx="5002267"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BUILDING BLOCKS OF CONVOLUTIONAL NEURAL NETS</a:t>
            </a:r>
          </a:p>
        </p:txBody>
      </p:sp>
      <p:sp>
        <p:nvSpPr>
          <p:cNvPr id="20" name="TextBox 19">
            <a:extLst>
              <a:ext uri="{FF2B5EF4-FFF2-40B4-BE49-F238E27FC236}">
                <a16:creationId xmlns:a16="http://schemas.microsoft.com/office/drawing/2014/main" id="{3523CDAE-A0CC-6A45-AEFD-60D0BC7BD4DE}"/>
              </a:ext>
            </a:extLst>
          </p:cNvPr>
          <p:cNvSpPr txBox="1"/>
          <p:nvPr/>
        </p:nvSpPr>
        <p:spPr>
          <a:xfrm>
            <a:off x="274793" y="7877548"/>
            <a:ext cx="5819140" cy="1938992"/>
          </a:xfrm>
          <a:prstGeom prst="rect">
            <a:avLst/>
          </a:prstGeom>
          <a:noFill/>
        </p:spPr>
        <p:txBody>
          <a:bodyPr wrap="square" rtlCol="0">
            <a:spAutoFit/>
          </a:bodyPr>
          <a:lstStyle/>
          <a:p>
            <a:pPr algn="just"/>
            <a:r>
              <a:rPr lang="en-US" sz="2400" dirty="0">
                <a:solidFill>
                  <a:schemeClr val="bg1"/>
                </a:solidFill>
                <a:latin typeface="Google Sans" panose="020B0503030502040204" pitchFamily="34" charset="0"/>
              </a:rPr>
              <a:t>Subsampling – also known as pooling layer. It reduces the dimensions of data with a filter size and a stride and also controls overfitting. It is usually inserted after a convolution.</a:t>
            </a:r>
          </a:p>
        </p:txBody>
      </p:sp>
      <p:sp>
        <p:nvSpPr>
          <p:cNvPr id="2" name="Rectangle 1">
            <a:extLst>
              <a:ext uri="{FF2B5EF4-FFF2-40B4-BE49-F238E27FC236}">
                <a16:creationId xmlns:a16="http://schemas.microsoft.com/office/drawing/2014/main" id="{2637E070-F05D-D841-83A7-8B94E66AD306}"/>
              </a:ext>
            </a:extLst>
          </p:cNvPr>
          <p:cNvSpPr/>
          <p:nvPr/>
        </p:nvSpPr>
        <p:spPr>
          <a:xfrm>
            <a:off x="274792" y="10874347"/>
            <a:ext cx="5829299" cy="830997"/>
          </a:xfrm>
          <a:prstGeom prst="rect">
            <a:avLst/>
          </a:prstGeom>
        </p:spPr>
        <p:txBody>
          <a:bodyPr wrap="square">
            <a:spAutoFit/>
          </a:bodyPr>
          <a:lstStyle/>
          <a:p>
            <a:pPr algn="just"/>
            <a:r>
              <a:rPr lang="en-US" sz="2400" dirty="0">
                <a:solidFill>
                  <a:schemeClr val="bg1"/>
                </a:solidFill>
                <a:latin typeface="Google Sans" panose="020B0503030502040204" pitchFamily="34" charset="0"/>
              </a:rPr>
              <a:t>Activation – controls how information flows from one layer to another.</a:t>
            </a:r>
          </a:p>
        </p:txBody>
      </p:sp>
      <p:sp>
        <p:nvSpPr>
          <p:cNvPr id="3" name="TextBox 2">
            <a:extLst>
              <a:ext uri="{FF2B5EF4-FFF2-40B4-BE49-F238E27FC236}">
                <a16:creationId xmlns:a16="http://schemas.microsoft.com/office/drawing/2014/main" id="{53076148-8940-8C43-8361-D953DAABF597}"/>
              </a:ext>
            </a:extLst>
          </p:cNvPr>
          <p:cNvSpPr txBox="1"/>
          <p:nvPr/>
        </p:nvSpPr>
        <p:spPr>
          <a:xfrm>
            <a:off x="266700" y="12763151"/>
            <a:ext cx="5829299" cy="1200329"/>
          </a:xfrm>
          <a:prstGeom prst="rect">
            <a:avLst/>
          </a:prstGeom>
          <a:noFill/>
        </p:spPr>
        <p:txBody>
          <a:bodyPr wrap="square" rtlCol="0">
            <a:spAutoFit/>
          </a:bodyPr>
          <a:lstStyle/>
          <a:p>
            <a:pPr algn="just"/>
            <a:r>
              <a:rPr lang="en-US" sz="2400" dirty="0">
                <a:solidFill>
                  <a:schemeClr val="bg1"/>
                </a:solidFill>
                <a:latin typeface="Google Sans" panose="020B0503030502040204" pitchFamily="34" charset="0"/>
              </a:rPr>
              <a:t>Fully connected – connects all neurons in a layer from its previous layer to its sub-layers.</a:t>
            </a:r>
            <a:endParaRPr lang="en-US" sz="2400" dirty="0"/>
          </a:p>
        </p:txBody>
      </p:sp>
      <p:sp>
        <p:nvSpPr>
          <p:cNvPr id="7" name="Rectangle 6">
            <a:extLst>
              <a:ext uri="{FF2B5EF4-FFF2-40B4-BE49-F238E27FC236}">
                <a16:creationId xmlns:a16="http://schemas.microsoft.com/office/drawing/2014/main" id="{08612271-6CFC-F04B-95ED-65AF15EAFB5D}"/>
              </a:ext>
            </a:extLst>
          </p:cNvPr>
          <p:cNvSpPr/>
          <p:nvPr/>
        </p:nvSpPr>
        <p:spPr>
          <a:xfrm>
            <a:off x="9406246" y="2459502"/>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1A85C84-B33E-A544-B8E5-2665BE73E2A6}"/>
              </a:ext>
            </a:extLst>
          </p:cNvPr>
          <p:cNvSpPr/>
          <p:nvPr/>
        </p:nvSpPr>
        <p:spPr>
          <a:xfrm>
            <a:off x="9558646" y="2611902"/>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CF29BBE-161E-384C-AEA4-F4DC52672577}"/>
              </a:ext>
            </a:extLst>
          </p:cNvPr>
          <p:cNvSpPr/>
          <p:nvPr/>
        </p:nvSpPr>
        <p:spPr>
          <a:xfrm>
            <a:off x="9711046" y="2764302"/>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32878F9-4F3A-0945-9DB5-B0BFB7D1B2ED}"/>
              </a:ext>
            </a:extLst>
          </p:cNvPr>
          <p:cNvSpPr/>
          <p:nvPr/>
        </p:nvSpPr>
        <p:spPr>
          <a:xfrm>
            <a:off x="9863446" y="2916702"/>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picture containing drawing&#10;&#10;Description automatically generated">
            <a:extLst>
              <a:ext uri="{FF2B5EF4-FFF2-40B4-BE49-F238E27FC236}">
                <a16:creationId xmlns:a16="http://schemas.microsoft.com/office/drawing/2014/main" id="{41E81F75-9790-5240-92AD-812A8EC3CA0C}"/>
              </a:ext>
            </a:extLst>
          </p:cNvPr>
          <p:cNvPicPr>
            <a:picLocks noChangeAspect="1"/>
          </p:cNvPicPr>
          <p:nvPr/>
        </p:nvPicPr>
        <p:blipFill>
          <a:blip r:embed="rId2"/>
          <a:stretch>
            <a:fillRect/>
          </a:stretch>
        </p:blipFill>
        <p:spPr>
          <a:xfrm>
            <a:off x="6665273" y="2424511"/>
            <a:ext cx="2171700" cy="20701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0" name="TextBox 29">
            <a:extLst>
              <a:ext uri="{FF2B5EF4-FFF2-40B4-BE49-F238E27FC236}">
                <a16:creationId xmlns:a16="http://schemas.microsoft.com/office/drawing/2014/main" id="{D9EE0DE4-8FB1-5E44-AD1E-379F939A003D}"/>
              </a:ext>
            </a:extLst>
          </p:cNvPr>
          <p:cNvSpPr txBox="1"/>
          <p:nvPr/>
        </p:nvSpPr>
        <p:spPr>
          <a:xfrm>
            <a:off x="7587407" y="4943531"/>
            <a:ext cx="3029612"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INPUT IMAGE TO FEATURE MAPS</a:t>
            </a:r>
          </a:p>
        </p:txBody>
      </p:sp>
    </p:spTree>
    <p:extLst>
      <p:ext uri="{BB962C8B-B14F-4D97-AF65-F5344CB8AC3E}">
        <p14:creationId xmlns:p14="http://schemas.microsoft.com/office/powerpoint/2010/main" val="3597273437"/>
      </p:ext>
    </p:extLst>
  </p:cSld>
  <p:clrMapOvr>
    <a:masterClrMapping/>
  </p:clrMapOvr>
  <mc:AlternateContent xmlns:mc="http://schemas.openxmlformats.org/markup-compatibility/2006" xmlns:p159="http://schemas.microsoft.com/office/powerpoint/2015/09/main">
    <mc:Choice Requires="p159">
      <p:transition advTm="830">
        <p159:morph option="byObject"/>
      </p:transition>
    </mc:Choice>
    <mc:Fallback xmlns="">
      <p:transition advTm="83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80C4732-4764-D44B-A04D-4A3000A121A8}"/>
              </a:ext>
            </a:extLst>
          </p:cNvPr>
          <p:cNvSpPr txBox="1"/>
          <p:nvPr/>
        </p:nvSpPr>
        <p:spPr>
          <a:xfrm>
            <a:off x="266700" y="342900"/>
            <a:ext cx="3276666" cy="307777"/>
          </a:xfrm>
          <a:prstGeom prst="rect">
            <a:avLst/>
          </a:prstGeom>
          <a:noFill/>
        </p:spPr>
        <p:txBody>
          <a:bodyPr wrap="none" rtlCol="0">
            <a:spAutoFit/>
          </a:bodyPr>
          <a:lstStyle/>
          <a:p>
            <a:pPr algn="ctr"/>
            <a:r>
              <a:rPr lang="en-US" sz="1400" dirty="0">
                <a:solidFill>
                  <a:schemeClr val="bg1"/>
                </a:solidFill>
                <a:latin typeface="Futura Medium" panose="020B0602020204020303" pitchFamily="34" charset="-79"/>
                <a:cs typeface="Futura Medium" panose="020B0602020204020303" pitchFamily="34" charset="-79"/>
              </a:rPr>
              <a:t>HAND SIGNALS WITH VISUAL DATA</a:t>
            </a:r>
          </a:p>
        </p:txBody>
      </p:sp>
      <p:sp>
        <p:nvSpPr>
          <p:cNvPr id="13" name="TextBox 12">
            <a:extLst>
              <a:ext uri="{FF2B5EF4-FFF2-40B4-BE49-F238E27FC236}">
                <a16:creationId xmlns:a16="http://schemas.microsoft.com/office/drawing/2014/main" id="{FA138389-3D45-B345-8AA3-33EC5B8FA9F2}"/>
              </a:ext>
            </a:extLst>
          </p:cNvPr>
          <p:cNvSpPr txBox="1"/>
          <p:nvPr/>
        </p:nvSpPr>
        <p:spPr>
          <a:xfrm>
            <a:off x="266700" y="650676"/>
            <a:ext cx="3828677" cy="646331"/>
          </a:xfrm>
          <a:prstGeom prst="rect">
            <a:avLst/>
          </a:prstGeom>
          <a:noFill/>
        </p:spPr>
        <p:txBody>
          <a:bodyPr wrap="none" rtlCol="0">
            <a:spAutoFit/>
          </a:bodyPr>
          <a:lstStyle/>
          <a:p>
            <a:r>
              <a:rPr lang="en-US" sz="3600" dirty="0">
                <a:latin typeface="Futura Medium" panose="020B0602020204020303" pitchFamily="34" charset="-79"/>
                <a:cs typeface="Futura Medium" panose="020B0602020204020303" pitchFamily="34" charset="-79"/>
              </a:rPr>
              <a:t>DEEP LEARNING</a:t>
            </a:r>
          </a:p>
        </p:txBody>
      </p:sp>
      <p:sp>
        <p:nvSpPr>
          <p:cNvPr id="15" name="TextBox 14">
            <a:extLst>
              <a:ext uri="{FF2B5EF4-FFF2-40B4-BE49-F238E27FC236}">
                <a16:creationId xmlns:a16="http://schemas.microsoft.com/office/drawing/2014/main" id="{217F0EEE-59E8-DB4B-898E-CE310CD96BA3}"/>
              </a:ext>
            </a:extLst>
          </p:cNvPr>
          <p:cNvSpPr txBox="1"/>
          <p:nvPr/>
        </p:nvSpPr>
        <p:spPr>
          <a:xfrm>
            <a:off x="5724248" y="6511964"/>
            <a:ext cx="748923" cy="307777"/>
          </a:xfrm>
          <a:prstGeom prst="rect">
            <a:avLst/>
          </a:prstGeom>
          <a:noFill/>
        </p:spPr>
        <p:txBody>
          <a:bodyPr wrap="none" rtlCol="0">
            <a:spAutoFit/>
          </a:bodyPr>
          <a:lstStyle/>
          <a:p>
            <a:pPr algn="ctr"/>
            <a:r>
              <a:rPr lang="en-US" sz="1400" dirty="0">
                <a:solidFill>
                  <a:schemeClr val="tx2">
                    <a:lumMod val="50000"/>
                  </a:schemeClr>
                </a:solidFill>
                <a:latin typeface="Futura Medium" panose="020B0602020204020303" pitchFamily="34" charset="-79"/>
                <a:cs typeface="Futura Medium" panose="020B0602020204020303" pitchFamily="34" charset="-79"/>
              </a:rPr>
              <a:t>DEMO</a:t>
            </a:r>
          </a:p>
        </p:txBody>
      </p:sp>
      <p:sp>
        <p:nvSpPr>
          <p:cNvPr id="16" name="Donut 15">
            <a:extLst>
              <a:ext uri="{FF2B5EF4-FFF2-40B4-BE49-F238E27FC236}">
                <a16:creationId xmlns:a16="http://schemas.microsoft.com/office/drawing/2014/main" id="{B53F143B-520A-004B-90EF-9942656CC6EB}"/>
              </a:ext>
            </a:extLst>
          </p:cNvPr>
          <p:cNvSpPr/>
          <p:nvPr/>
        </p:nvSpPr>
        <p:spPr>
          <a:xfrm>
            <a:off x="147319" y="914152"/>
            <a:ext cx="119381" cy="119381"/>
          </a:xfrm>
          <a:prstGeom prst="donut">
            <a:avLst>
              <a:gd name="adj" fmla="val 2311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33FF27F9-5B7F-D547-8C55-277D29374C1B}"/>
              </a:ext>
            </a:extLst>
          </p:cNvPr>
          <p:cNvSpPr txBox="1"/>
          <p:nvPr/>
        </p:nvSpPr>
        <p:spPr>
          <a:xfrm>
            <a:off x="-6213150" y="2459502"/>
            <a:ext cx="5819140" cy="1938992"/>
          </a:xfrm>
          <a:prstGeom prst="rect">
            <a:avLst/>
          </a:prstGeom>
          <a:noFill/>
        </p:spPr>
        <p:txBody>
          <a:bodyPr wrap="square" rtlCol="0">
            <a:spAutoFit/>
          </a:bodyPr>
          <a:lstStyle/>
          <a:p>
            <a:pPr algn="just"/>
            <a:r>
              <a:rPr lang="en-US" sz="2400" dirty="0">
                <a:solidFill>
                  <a:schemeClr val="bg1"/>
                </a:solidFill>
                <a:latin typeface="Google Sans" panose="020B0503030502040204" pitchFamily="34" charset="0"/>
              </a:rPr>
              <a:t>Convolution – receiving input signals from another layer and using filters/kernels to convolve across the input. This is where the network “learns” important filters as it runs.</a:t>
            </a:r>
          </a:p>
        </p:txBody>
      </p:sp>
      <p:sp>
        <p:nvSpPr>
          <p:cNvPr id="18" name="TextBox 17">
            <a:extLst>
              <a:ext uri="{FF2B5EF4-FFF2-40B4-BE49-F238E27FC236}">
                <a16:creationId xmlns:a16="http://schemas.microsoft.com/office/drawing/2014/main" id="{80937AC0-4CD8-DE4C-A8CA-1C864E6B6D8E}"/>
              </a:ext>
            </a:extLst>
          </p:cNvPr>
          <p:cNvSpPr txBox="1"/>
          <p:nvPr/>
        </p:nvSpPr>
        <p:spPr>
          <a:xfrm>
            <a:off x="274792" y="1285931"/>
            <a:ext cx="5002267"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BUILDING BLOCKS OF CONVOLUTIONAL NEURAL NETS</a:t>
            </a:r>
          </a:p>
        </p:txBody>
      </p:sp>
      <p:sp>
        <p:nvSpPr>
          <p:cNvPr id="20" name="TextBox 19">
            <a:extLst>
              <a:ext uri="{FF2B5EF4-FFF2-40B4-BE49-F238E27FC236}">
                <a16:creationId xmlns:a16="http://schemas.microsoft.com/office/drawing/2014/main" id="{3523CDAE-A0CC-6A45-AEFD-60D0BC7BD4DE}"/>
              </a:ext>
            </a:extLst>
          </p:cNvPr>
          <p:cNvSpPr txBox="1"/>
          <p:nvPr/>
        </p:nvSpPr>
        <p:spPr>
          <a:xfrm>
            <a:off x="274793" y="2477174"/>
            <a:ext cx="5819140" cy="1938992"/>
          </a:xfrm>
          <a:prstGeom prst="rect">
            <a:avLst/>
          </a:prstGeom>
          <a:noFill/>
        </p:spPr>
        <p:txBody>
          <a:bodyPr wrap="square" rtlCol="0">
            <a:spAutoFit/>
          </a:bodyPr>
          <a:lstStyle/>
          <a:p>
            <a:pPr algn="just"/>
            <a:r>
              <a:rPr lang="en-US" sz="2400" dirty="0">
                <a:solidFill>
                  <a:schemeClr val="bg1"/>
                </a:solidFill>
                <a:latin typeface="Google Sans" panose="020B0503030502040204" pitchFamily="34" charset="0"/>
              </a:rPr>
              <a:t>Subsampling – also known as pooling layer. It reduces the dimensions of data with a filter size and a stride and also controls overfitting. It is usually inserted after a convolution.</a:t>
            </a:r>
          </a:p>
        </p:txBody>
      </p:sp>
      <p:sp>
        <p:nvSpPr>
          <p:cNvPr id="2" name="Rectangle 1">
            <a:extLst>
              <a:ext uri="{FF2B5EF4-FFF2-40B4-BE49-F238E27FC236}">
                <a16:creationId xmlns:a16="http://schemas.microsoft.com/office/drawing/2014/main" id="{2637E070-F05D-D841-83A7-8B94E66AD306}"/>
              </a:ext>
            </a:extLst>
          </p:cNvPr>
          <p:cNvSpPr/>
          <p:nvPr/>
        </p:nvSpPr>
        <p:spPr>
          <a:xfrm>
            <a:off x="274792" y="7506678"/>
            <a:ext cx="5829299" cy="830997"/>
          </a:xfrm>
          <a:prstGeom prst="rect">
            <a:avLst/>
          </a:prstGeom>
        </p:spPr>
        <p:txBody>
          <a:bodyPr wrap="square">
            <a:spAutoFit/>
          </a:bodyPr>
          <a:lstStyle/>
          <a:p>
            <a:pPr algn="just"/>
            <a:r>
              <a:rPr lang="en-US" sz="2400" dirty="0">
                <a:solidFill>
                  <a:schemeClr val="bg1"/>
                </a:solidFill>
                <a:latin typeface="Google Sans" panose="020B0503030502040204" pitchFamily="34" charset="0"/>
              </a:rPr>
              <a:t>Activation – controls how information flows from one layer to another.</a:t>
            </a:r>
          </a:p>
        </p:txBody>
      </p:sp>
      <p:sp>
        <p:nvSpPr>
          <p:cNvPr id="3" name="TextBox 2">
            <a:extLst>
              <a:ext uri="{FF2B5EF4-FFF2-40B4-BE49-F238E27FC236}">
                <a16:creationId xmlns:a16="http://schemas.microsoft.com/office/drawing/2014/main" id="{53076148-8940-8C43-8361-D953DAABF597}"/>
              </a:ext>
            </a:extLst>
          </p:cNvPr>
          <p:cNvSpPr txBox="1"/>
          <p:nvPr/>
        </p:nvSpPr>
        <p:spPr>
          <a:xfrm>
            <a:off x="266700" y="9395482"/>
            <a:ext cx="5829299" cy="1200329"/>
          </a:xfrm>
          <a:prstGeom prst="rect">
            <a:avLst/>
          </a:prstGeom>
          <a:noFill/>
        </p:spPr>
        <p:txBody>
          <a:bodyPr wrap="square" rtlCol="0">
            <a:spAutoFit/>
          </a:bodyPr>
          <a:lstStyle/>
          <a:p>
            <a:pPr algn="just"/>
            <a:r>
              <a:rPr lang="en-US" sz="2400" dirty="0">
                <a:solidFill>
                  <a:schemeClr val="bg1"/>
                </a:solidFill>
                <a:latin typeface="Google Sans" panose="020B0503030502040204" pitchFamily="34" charset="0"/>
              </a:rPr>
              <a:t>Fully connected – connects all neurons in a layer from its previous layer to its sub-layers.</a:t>
            </a:r>
            <a:endParaRPr lang="en-US" sz="2400" dirty="0"/>
          </a:p>
        </p:txBody>
      </p:sp>
      <p:sp>
        <p:nvSpPr>
          <p:cNvPr id="7" name="Rectangle 6">
            <a:extLst>
              <a:ext uri="{FF2B5EF4-FFF2-40B4-BE49-F238E27FC236}">
                <a16:creationId xmlns:a16="http://schemas.microsoft.com/office/drawing/2014/main" id="{08612271-6CFC-F04B-95ED-65AF15EAFB5D}"/>
              </a:ext>
            </a:extLst>
          </p:cNvPr>
          <p:cNvSpPr/>
          <p:nvPr/>
        </p:nvSpPr>
        <p:spPr>
          <a:xfrm>
            <a:off x="6712338" y="2459502"/>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1A85C84-B33E-A544-B8E5-2665BE73E2A6}"/>
              </a:ext>
            </a:extLst>
          </p:cNvPr>
          <p:cNvSpPr/>
          <p:nvPr/>
        </p:nvSpPr>
        <p:spPr>
          <a:xfrm>
            <a:off x="6864738" y="2611902"/>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CF29BBE-161E-384C-AEA4-F4DC52672577}"/>
              </a:ext>
            </a:extLst>
          </p:cNvPr>
          <p:cNvSpPr/>
          <p:nvPr/>
        </p:nvSpPr>
        <p:spPr>
          <a:xfrm>
            <a:off x="7017138" y="2764302"/>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32878F9-4F3A-0945-9DB5-B0BFB7D1B2ED}"/>
              </a:ext>
            </a:extLst>
          </p:cNvPr>
          <p:cNvSpPr/>
          <p:nvPr/>
        </p:nvSpPr>
        <p:spPr>
          <a:xfrm>
            <a:off x="7169538" y="2916702"/>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picture containing drawing&#10;&#10;Description automatically generated">
            <a:extLst>
              <a:ext uri="{FF2B5EF4-FFF2-40B4-BE49-F238E27FC236}">
                <a16:creationId xmlns:a16="http://schemas.microsoft.com/office/drawing/2014/main" id="{41E81F75-9790-5240-92AD-812A8EC3CA0C}"/>
              </a:ext>
            </a:extLst>
          </p:cNvPr>
          <p:cNvPicPr>
            <a:picLocks noChangeAspect="1"/>
          </p:cNvPicPr>
          <p:nvPr/>
        </p:nvPicPr>
        <p:blipFill>
          <a:blip r:embed="rId2"/>
          <a:stretch>
            <a:fillRect/>
          </a:stretch>
        </p:blipFill>
        <p:spPr>
          <a:xfrm>
            <a:off x="6665273" y="-3128796"/>
            <a:ext cx="2171700" cy="20701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0" name="TextBox 29">
            <a:extLst>
              <a:ext uri="{FF2B5EF4-FFF2-40B4-BE49-F238E27FC236}">
                <a16:creationId xmlns:a16="http://schemas.microsoft.com/office/drawing/2014/main" id="{D9EE0DE4-8FB1-5E44-AD1E-379F939A003D}"/>
              </a:ext>
            </a:extLst>
          </p:cNvPr>
          <p:cNvSpPr txBox="1"/>
          <p:nvPr/>
        </p:nvSpPr>
        <p:spPr>
          <a:xfrm>
            <a:off x="7587407" y="4943531"/>
            <a:ext cx="3420103"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SUBSAMPLING FROM FEATURE MAPS</a:t>
            </a:r>
          </a:p>
        </p:txBody>
      </p:sp>
      <p:grpSp>
        <p:nvGrpSpPr>
          <p:cNvPr id="4" name="Group 3">
            <a:extLst>
              <a:ext uri="{FF2B5EF4-FFF2-40B4-BE49-F238E27FC236}">
                <a16:creationId xmlns:a16="http://schemas.microsoft.com/office/drawing/2014/main" id="{BA1C4BC6-4E3C-9B49-A844-2947DFD8DAD2}"/>
              </a:ext>
            </a:extLst>
          </p:cNvPr>
          <p:cNvGrpSpPr/>
          <p:nvPr/>
        </p:nvGrpSpPr>
        <p:grpSpPr>
          <a:xfrm>
            <a:off x="9607778" y="2716393"/>
            <a:ext cx="1562944" cy="1562944"/>
            <a:chOff x="9607778" y="2716393"/>
            <a:chExt cx="1562944" cy="1562944"/>
          </a:xfrm>
        </p:grpSpPr>
        <p:sp>
          <p:nvSpPr>
            <p:cNvPr id="19" name="Rectangle 18">
              <a:extLst>
                <a:ext uri="{FF2B5EF4-FFF2-40B4-BE49-F238E27FC236}">
                  <a16:creationId xmlns:a16="http://schemas.microsoft.com/office/drawing/2014/main" id="{0CF5E530-AAC1-FA4D-B536-8C9D35642E85}"/>
                </a:ext>
              </a:extLst>
            </p:cNvPr>
            <p:cNvSpPr/>
            <p:nvPr/>
          </p:nvSpPr>
          <p:spPr>
            <a:xfrm>
              <a:off x="9607778" y="2716393"/>
              <a:ext cx="1105744" cy="1105744"/>
            </a:xfrm>
            <a:prstGeom prst="rect">
              <a:avLst/>
            </a:prstGeom>
            <a:solidFill>
              <a:schemeClr val="accent1">
                <a:lumMod val="60000"/>
                <a:lumOff val="40000"/>
              </a:schemeClr>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1AD553C-1F64-394D-81AF-26E04ADBCBAF}"/>
                </a:ext>
              </a:extLst>
            </p:cNvPr>
            <p:cNvSpPr/>
            <p:nvPr/>
          </p:nvSpPr>
          <p:spPr>
            <a:xfrm>
              <a:off x="9760178" y="2868793"/>
              <a:ext cx="1105744" cy="1105744"/>
            </a:xfrm>
            <a:prstGeom prst="rect">
              <a:avLst/>
            </a:prstGeom>
            <a:solidFill>
              <a:schemeClr val="accent1">
                <a:lumMod val="60000"/>
                <a:lumOff val="40000"/>
              </a:schemeClr>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17FF6E7-D9B3-5241-95C6-47EB1058DC7E}"/>
                </a:ext>
              </a:extLst>
            </p:cNvPr>
            <p:cNvSpPr/>
            <p:nvPr/>
          </p:nvSpPr>
          <p:spPr>
            <a:xfrm>
              <a:off x="9912578" y="3021193"/>
              <a:ext cx="1105744" cy="1105744"/>
            </a:xfrm>
            <a:prstGeom prst="rect">
              <a:avLst/>
            </a:prstGeom>
            <a:solidFill>
              <a:schemeClr val="accent1">
                <a:lumMod val="60000"/>
                <a:lumOff val="40000"/>
              </a:schemeClr>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26DC03D-0437-FD4B-B566-B327B2F3EA5F}"/>
                </a:ext>
              </a:extLst>
            </p:cNvPr>
            <p:cNvSpPr/>
            <p:nvPr/>
          </p:nvSpPr>
          <p:spPr>
            <a:xfrm>
              <a:off x="10064978" y="3173593"/>
              <a:ext cx="1105744" cy="1105744"/>
            </a:xfrm>
            <a:prstGeom prst="rect">
              <a:avLst/>
            </a:prstGeom>
            <a:solidFill>
              <a:schemeClr val="accent1">
                <a:lumMod val="60000"/>
                <a:lumOff val="40000"/>
              </a:schemeClr>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78079242"/>
      </p:ext>
    </p:extLst>
  </p:cSld>
  <p:clrMapOvr>
    <a:masterClrMapping/>
  </p:clrMapOvr>
  <mc:AlternateContent xmlns:mc="http://schemas.openxmlformats.org/markup-compatibility/2006" xmlns:p159="http://schemas.microsoft.com/office/powerpoint/2015/09/main">
    <mc:Choice Requires="p159">
      <p:transition advTm="443">
        <p159:morph option="byObject"/>
      </p:transition>
    </mc:Choice>
    <mc:Fallback xmlns="">
      <p:transition advTm="443">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80C4732-4764-D44B-A04D-4A3000A121A8}"/>
              </a:ext>
            </a:extLst>
          </p:cNvPr>
          <p:cNvSpPr txBox="1"/>
          <p:nvPr/>
        </p:nvSpPr>
        <p:spPr>
          <a:xfrm>
            <a:off x="266700" y="342900"/>
            <a:ext cx="3276666" cy="307777"/>
          </a:xfrm>
          <a:prstGeom prst="rect">
            <a:avLst/>
          </a:prstGeom>
          <a:noFill/>
        </p:spPr>
        <p:txBody>
          <a:bodyPr wrap="none" rtlCol="0">
            <a:spAutoFit/>
          </a:bodyPr>
          <a:lstStyle/>
          <a:p>
            <a:pPr algn="ctr"/>
            <a:r>
              <a:rPr lang="en-US" sz="1400" dirty="0">
                <a:solidFill>
                  <a:schemeClr val="bg1"/>
                </a:solidFill>
                <a:latin typeface="Futura Medium" panose="020B0602020204020303" pitchFamily="34" charset="-79"/>
                <a:cs typeface="Futura Medium" panose="020B0602020204020303" pitchFamily="34" charset="-79"/>
              </a:rPr>
              <a:t>HAND SIGNALS WITH VISUAL DATA</a:t>
            </a:r>
          </a:p>
        </p:txBody>
      </p:sp>
      <p:sp>
        <p:nvSpPr>
          <p:cNvPr id="13" name="TextBox 12">
            <a:extLst>
              <a:ext uri="{FF2B5EF4-FFF2-40B4-BE49-F238E27FC236}">
                <a16:creationId xmlns:a16="http://schemas.microsoft.com/office/drawing/2014/main" id="{FA138389-3D45-B345-8AA3-33EC5B8FA9F2}"/>
              </a:ext>
            </a:extLst>
          </p:cNvPr>
          <p:cNvSpPr txBox="1"/>
          <p:nvPr/>
        </p:nvSpPr>
        <p:spPr>
          <a:xfrm>
            <a:off x="266700" y="650676"/>
            <a:ext cx="3828677" cy="646331"/>
          </a:xfrm>
          <a:prstGeom prst="rect">
            <a:avLst/>
          </a:prstGeom>
          <a:noFill/>
        </p:spPr>
        <p:txBody>
          <a:bodyPr wrap="none" rtlCol="0">
            <a:spAutoFit/>
          </a:bodyPr>
          <a:lstStyle/>
          <a:p>
            <a:r>
              <a:rPr lang="en-US" sz="3600" dirty="0">
                <a:latin typeface="Futura Medium" panose="020B0602020204020303" pitchFamily="34" charset="-79"/>
                <a:cs typeface="Futura Medium" panose="020B0602020204020303" pitchFamily="34" charset="-79"/>
              </a:rPr>
              <a:t>DEEP LEARNING</a:t>
            </a:r>
          </a:p>
        </p:txBody>
      </p:sp>
      <p:sp>
        <p:nvSpPr>
          <p:cNvPr id="15" name="TextBox 14">
            <a:extLst>
              <a:ext uri="{FF2B5EF4-FFF2-40B4-BE49-F238E27FC236}">
                <a16:creationId xmlns:a16="http://schemas.microsoft.com/office/drawing/2014/main" id="{217F0EEE-59E8-DB4B-898E-CE310CD96BA3}"/>
              </a:ext>
            </a:extLst>
          </p:cNvPr>
          <p:cNvSpPr txBox="1"/>
          <p:nvPr/>
        </p:nvSpPr>
        <p:spPr>
          <a:xfrm>
            <a:off x="5724248" y="6511964"/>
            <a:ext cx="748923" cy="307777"/>
          </a:xfrm>
          <a:prstGeom prst="rect">
            <a:avLst/>
          </a:prstGeom>
          <a:noFill/>
        </p:spPr>
        <p:txBody>
          <a:bodyPr wrap="none" rtlCol="0">
            <a:spAutoFit/>
          </a:bodyPr>
          <a:lstStyle/>
          <a:p>
            <a:pPr algn="ctr"/>
            <a:r>
              <a:rPr lang="en-US" sz="1400" dirty="0">
                <a:solidFill>
                  <a:schemeClr val="tx2">
                    <a:lumMod val="50000"/>
                  </a:schemeClr>
                </a:solidFill>
                <a:latin typeface="Futura Medium" panose="020B0602020204020303" pitchFamily="34" charset="-79"/>
                <a:cs typeface="Futura Medium" panose="020B0602020204020303" pitchFamily="34" charset="-79"/>
              </a:rPr>
              <a:t>DEMO</a:t>
            </a:r>
          </a:p>
        </p:txBody>
      </p:sp>
      <p:sp>
        <p:nvSpPr>
          <p:cNvPr id="16" name="Donut 15">
            <a:extLst>
              <a:ext uri="{FF2B5EF4-FFF2-40B4-BE49-F238E27FC236}">
                <a16:creationId xmlns:a16="http://schemas.microsoft.com/office/drawing/2014/main" id="{B53F143B-520A-004B-90EF-9942656CC6EB}"/>
              </a:ext>
            </a:extLst>
          </p:cNvPr>
          <p:cNvSpPr/>
          <p:nvPr/>
        </p:nvSpPr>
        <p:spPr>
          <a:xfrm>
            <a:off x="147319" y="914152"/>
            <a:ext cx="119381" cy="119381"/>
          </a:xfrm>
          <a:prstGeom prst="donut">
            <a:avLst>
              <a:gd name="adj" fmla="val 2311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80937AC0-4CD8-DE4C-A8CA-1C864E6B6D8E}"/>
              </a:ext>
            </a:extLst>
          </p:cNvPr>
          <p:cNvSpPr txBox="1"/>
          <p:nvPr/>
        </p:nvSpPr>
        <p:spPr>
          <a:xfrm>
            <a:off x="274792" y="1285931"/>
            <a:ext cx="5002267"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BUILDING BLOCKS OF CONVOLUTIONAL NEURAL NETS</a:t>
            </a:r>
          </a:p>
        </p:txBody>
      </p:sp>
      <p:sp>
        <p:nvSpPr>
          <p:cNvPr id="2" name="Rectangle 1">
            <a:extLst>
              <a:ext uri="{FF2B5EF4-FFF2-40B4-BE49-F238E27FC236}">
                <a16:creationId xmlns:a16="http://schemas.microsoft.com/office/drawing/2014/main" id="{2637E070-F05D-D841-83A7-8B94E66AD306}"/>
              </a:ext>
            </a:extLst>
          </p:cNvPr>
          <p:cNvSpPr/>
          <p:nvPr/>
        </p:nvSpPr>
        <p:spPr>
          <a:xfrm>
            <a:off x="274792" y="7492930"/>
            <a:ext cx="5829299" cy="2677656"/>
          </a:xfrm>
          <a:prstGeom prst="rect">
            <a:avLst/>
          </a:prstGeom>
        </p:spPr>
        <p:txBody>
          <a:bodyPr wrap="square">
            <a:spAutoFit/>
          </a:bodyPr>
          <a:lstStyle/>
          <a:p>
            <a:pPr algn="just"/>
            <a:r>
              <a:rPr lang="en-US" sz="2400" dirty="0">
                <a:solidFill>
                  <a:schemeClr val="bg1"/>
                </a:solidFill>
                <a:latin typeface="Google Sans" panose="020B0503030502040204" pitchFamily="34" charset="0"/>
              </a:rPr>
              <a:t>Activation – controls how information flows from one layer to another.</a:t>
            </a:r>
          </a:p>
          <a:p>
            <a:pPr algn="just"/>
            <a:endParaRPr lang="en-US" sz="2400" dirty="0">
              <a:solidFill>
                <a:schemeClr val="bg1"/>
              </a:solidFill>
              <a:latin typeface="Google Sans" panose="020B0503030502040204" pitchFamily="34" charset="0"/>
            </a:endParaRPr>
          </a:p>
          <a:p>
            <a:pPr algn="just"/>
            <a:r>
              <a:rPr lang="en-US" sz="2400" dirty="0" err="1">
                <a:solidFill>
                  <a:schemeClr val="bg1"/>
                </a:solidFill>
                <a:latin typeface="Google Sans" panose="020B0503030502040204" pitchFamily="34" charset="0"/>
              </a:rPr>
              <a:t>ReLU</a:t>
            </a:r>
            <a:r>
              <a:rPr lang="en-US" sz="2400" dirty="0">
                <a:solidFill>
                  <a:schemeClr val="bg1"/>
                </a:solidFill>
                <a:latin typeface="Google Sans" panose="020B0503030502040204" pitchFamily="34" charset="0"/>
              </a:rPr>
              <a:t> stands for rectified linear unit and is a type of activation function. Simply, allows activation when filter is outputs a positive value.</a:t>
            </a:r>
          </a:p>
        </p:txBody>
      </p:sp>
      <p:sp>
        <p:nvSpPr>
          <p:cNvPr id="3" name="TextBox 2">
            <a:extLst>
              <a:ext uri="{FF2B5EF4-FFF2-40B4-BE49-F238E27FC236}">
                <a16:creationId xmlns:a16="http://schemas.microsoft.com/office/drawing/2014/main" id="{53076148-8940-8C43-8361-D953DAABF597}"/>
              </a:ext>
            </a:extLst>
          </p:cNvPr>
          <p:cNvSpPr txBox="1"/>
          <p:nvPr/>
        </p:nvSpPr>
        <p:spPr>
          <a:xfrm>
            <a:off x="266700" y="10315388"/>
            <a:ext cx="5829299" cy="1200329"/>
          </a:xfrm>
          <a:prstGeom prst="rect">
            <a:avLst/>
          </a:prstGeom>
          <a:noFill/>
        </p:spPr>
        <p:txBody>
          <a:bodyPr wrap="square" rtlCol="0">
            <a:spAutoFit/>
          </a:bodyPr>
          <a:lstStyle/>
          <a:p>
            <a:pPr algn="just"/>
            <a:r>
              <a:rPr lang="en-US" sz="2400" dirty="0">
                <a:solidFill>
                  <a:schemeClr val="bg1"/>
                </a:solidFill>
                <a:latin typeface="Google Sans" panose="020B0503030502040204" pitchFamily="34" charset="0"/>
              </a:rPr>
              <a:t>Fully connected – connects all neurons in a layer from its previous layer to its sub-layers.</a:t>
            </a:r>
            <a:endParaRPr lang="en-US" sz="2400" dirty="0"/>
          </a:p>
        </p:txBody>
      </p:sp>
      <p:sp>
        <p:nvSpPr>
          <p:cNvPr id="7" name="Rectangle 6">
            <a:extLst>
              <a:ext uri="{FF2B5EF4-FFF2-40B4-BE49-F238E27FC236}">
                <a16:creationId xmlns:a16="http://schemas.microsoft.com/office/drawing/2014/main" id="{08612271-6CFC-F04B-95ED-65AF15EAFB5D}"/>
              </a:ext>
            </a:extLst>
          </p:cNvPr>
          <p:cNvSpPr/>
          <p:nvPr/>
        </p:nvSpPr>
        <p:spPr>
          <a:xfrm>
            <a:off x="6712338" y="-2775886"/>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1A85C84-B33E-A544-B8E5-2665BE73E2A6}"/>
              </a:ext>
            </a:extLst>
          </p:cNvPr>
          <p:cNvSpPr/>
          <p:nvPr/>
        </p:nvSpPr>
        <p:spPr>
          <a:xfrm>
            <a:off x="6864738" y="-2623486"/>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CF29BBE-161E-384C-AEA4-F4DC52672577}"/>
              </a:ext>
            </a:extLst>
          </p:cNvPr>
          <p:cNvSpPr/>
          <p:nvPr/>
        </p:nvSpPr>
        <p:spPr>
          <a:xfrm>
            <a:off x="7017138" y="-2471086"/>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32878F9-4F3A-0945-9DB5-B0BFB7D1B2ED}"/>
              </a:ext>
            </a:extLst>
          </p:cNvPr>
          <p:cNvSpPr/>
          <p:nvPr/>
        </p:nvSpPr>
        <p:spPr>
          <a:xfrm>
            <a:off x="7169538" y="-2318686"/>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9EE0DE4-8FB1-5E44-AD1E-379F939A003D}"/>
              </a:ext>
            </a:extLst>
          </p:cNvPr>
          <p:cNvSpPr txBox="1"/>
          <p:nvPr/>
        </p:nvSpPr>
        <p:spPr>
          <a:xfrm>
            <a:off x="7892210" y="4943531"/>
            <a:ext cx="2658100"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CONVOLVE POOLED LAYERS</a:t>
            </a:r>
          </a:p>
        </p:txBody>
      </p:sp>
      <p:grpSp>
        <p:nvGrpSpPr>
          <p:cNvPr id="5" name="Group 4">
            <a:extLst>
              <a:ext uri="{FF2B5EF4-FFF2-40B4-BE49-F238E27FC236}">
                <a16:creationId xmlns:a16="http://schemas.microsoft.com/office/drawing/2014/main" id="{1B542D35-01D3-6A4D-AF7D-F21A9164FB58}"/>
              </a:ext>
            </a:extLst>
          </p:cNvPr>
          <p:cNvGrpSpPr/>
          <p:nvPr/>
        </p:nvGrpSpPr>
        <p:grpSpPr>
          <a:xfrm>
            <a:off x="6864738" y="2716393"/>
            <a:ext cx="1562944" cy="1562944"/>
            <a:chOff x="6864738" y="2716393"/>
            <a:chExt cx="1562944" cy="1562944"/>
          </a:xfrm>
        </p:grpSpPr>
        <p:sp>
          <p:nvSpPr>
            <p:cNvPr id="19" name="Rectangle 18">
              <a:extLst>
                <a:ext uri="{FF2B5EF4-FFF2-40B4-BE49-F238E27FC236}">
                  <a16:creationId xmlns:a16="http://schemas.microsoft.com/office/drawing/2014/main" id="{0CF5E530-AAC1-FA4D-B536-8C9D35642E85}"/>
                </a:ext>
              </a:extLst>
            </p:cNvPr>
            <p:cNvSpPr/>
            <p:nvPr/>
          </p:nvSpPr>
          <p:spPr>
            <a:xfrm>
              <a:off x="6864738" y="2716393"/>
              <a:ext cx="1105744" cy="1105744"/>
            </a:xfrm>
            <a:prstGeom prst="rect">
              <a:avLst/>
            </a:prstGeom>
            <a:solidFill>
              <a:schemeClr val="accent1">
                <a:lumMod val="60000"/>
                <a:lumOff val="40000"/>
              </a:schemeClr>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1AD553C-1F64-394D-81AF-26E04ADBCBAF}"/>
                </a:ext>
              </a:extLst>
            </p:cNvPr>
            <p:cNvSpPr/>
            <p:nvPr/>
          </p:nvSpPr>
          <p:spPr>
            <a:xfrm>
              <a:off x="7017138" y="2868793"/>
              <a:ext cx="1105744" cy="1105744"/>
            </a:xfrm>
            <a:prstGeom prst="rect">
              <a:avLst/>
            </a:prstGeom>
            <a:solidFill>
              <a:schemeClr val="accent1">
                <a:lumMod val="60000"/>
                <a:lumOff val="40000"/>
              </a:schemeClr>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17FF6E7-D9B3-5241-95C6-47EB1058DC7E}"/>
                </a:ext>
              </a:extLst>
            </p:cNvPr>
            <p:cNvSpPr/>
            <p:nvPr/>
          </p:nvSpPr>
          <p:spPr>
            <a:xfrm>
              <a:off x="7169538" y="3021193"/>
              <a:ext cx="1105744" cy="1105744"/>
            </a:xfrm>
            <a:prstGeom prst="rect">
              <a:avLst/>
            </a:prstGeom>
            <a:solidFill>
              <a:schemeClr val="accent1">
                <a:lumMod val="60000"/>
                <a:lumOff val="40000"/>
              </a:schemeClr>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26DC03D-0437-FD4B-B566-B327B2F3EA5F}"/>
                </a:ext>
              </a:extLst>
            </p:cNvPr>
            <p:cNvSpPr/>
            <p:nvPr/>
          </p:nvSpPr>
          <p:spPr>
            <a:xfrm>
              <a:off x="7321938" y="3173593"/>
              <a:ext cx="1105744" cy="1105744"/>
            </a:xfrm>
            <a:prstGeom prst="rect">
              <a:avLst/>
            </a:prstGeom>
            <a:solidFill>
              <a:schemeClr val="accent1">
                <a:lumMod val="60000"/>
                <a:lumOff val="40000"/>
              </a:schemeClr>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BA6AE4D6-B5EF-0C49-87B5-1BB37C5A77C5}"/>
              </a:ext>
            </a:extLst>
          </p:cNvPr>
          <p:cNvGrpSpPr/>
          <p:nvPr/>
        </p:nvGrpSpPr>
        <p:grpSpPr>
          <a:xfrm>
            <a:off x="9443586" y="2365616"/>
            <a:ext cx="2041086" cy="2050550"/>
            <a:chOff x="9443586" y="2365616"/>
            <a:chExt cx="2041086" cy="2050550"/>
          </a:xfrm>
        </p:grpSpPr>
        <p:sp>
          <p:nvSpPr>
            <p:cNvPr id="27" name="Rectangle 26">
              <a:extLst>
                <a:ext uri="{FF2B5EF4-FFF2-40B4-BE49-F238E27FC236}">
                  <a16:creationId xmlns:a16="http://schemas.microsoft.com/office/drawing/2014/main" id="{F800C452-D22E-1F4C-9DD5-45B9B08E7FD7}"/>
                </a:ext>
              </a:extLst>
            </p:cNvPr>
            <p:cNvSpPr/>
            <p:nvPr/>
          </p:nvSpPr>
          <p:spPr>
            <a:xfrm>
              <a:off x="9443586" y="2365616"/>
              <a:ext cx="954324" cy="95432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741547-CE25-3D45-B502-9AA72A75C340}"/>
                </a:ext>
              </a:extLst>
            </p:cNvPr>
            <p:cNvSpPr/>
            <p:nvPr/>
          </p:nvSpPr>
          <p:spPr>
            <a:xfrm>
              <a:off x="9595986" y="2518016"/>
              <a:ext cx="954324" cy="95432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E5153AB-7D83-2143-BE9E-5939EE4197D4}"/>
                </a:ext>
              </a:extLst>
            </p:cNvPr>
            <p:cNvSpPr/>
            <p:nvPr/>
          </p:nvSpPr>
          <p:spPr>
            <a:xfrm>
              <a:off x="9748386" y="2670416"/>
              <a:ext cx="954324" cy="95432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1851EAF-908E-DF49-A580-586EF396571E}"/>
                </a:ext>
              </a:extLst>
            </p:cNvPr>
            <p:cNvSpPr/>
            <p:nvPr/>
          </p:nvSpPr>
          <p:spPr>
            <a:xfrm>
              <a:off x="9900786" y="2822816"/>
              <a:ext cx="954324" cy="95432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693548B-7B32-7F41-98CE-ACEA601C9277}"/>
                </a:ext>
              </a:extLst>
            </p:cNvPr>
            <p:cNvSpPr/>
            <p:nvPr/>
          </p:nvSpPr>
          <p:spPr>
            <a:xfrm>
              <a:off x="10073148" y="3004642"/>
              <a:ext cx="954324" cy="95432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10D9051-E161-0F4A-9709-37FC90C6C806}"/>
                </a:ext>
              </a:extLst>
            </p:cNvPr>
            <p:cNvSpPr/>
            <p:nvPr/>
          </p:nvSpPr>
          <p:spPr>
            <a:xfrm>
              <a:off x="10225548" y="3157042"/>
              <a:ext cx="954324" cy="95432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F71F056-D106-C046-B1C9-14C86455C19D}"/>
                </a:ext>
              </a:extLst>
            </p:cNvPr>
            <p:cNvSpPr/>
            <p:nvPr/>
          </p:nvSpPr>
          <p:spPr>
            <a:xfrm>
              <a:off x="10377948" y="3309442"/>
              <a:ext cx="954324" cy="95432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B6C2AA6-B940-EB4E-AFDF-134EA39425A3}"/>
                </a:ext>
              </a:extLst>
            </p:cNvPr>
            <p:cNvSpPr/>
            <p:nvPr/>
          </p:nvSpPr>
          <p:spPr>
            <a:xfrm>
              <a:off x="10530348" y="3461842"/>
              <a:ext cx="954324" cy="95432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BFEE4DB1-84B4-EF43-BF60-6C7F3A2FBC41}"/>
              </a:ext>
            </a:extLst>
          </p:cNvPr>
          <p:cNvSpPr txBox="1"/>
          <p:nvPr/>
        </p:nvSpPr>
        <p:spPr>
          <a:xfrm>
            <a:off x="274793" y="2477174"/>
            <a:ext cx="5819140" cy="1938992"/>
          </a:xfrm>
          <a:prstGeom prst="rect">
            <a:avLst/>
          </a:prstGeom>
          <a:noFill/>
        </p:spPr>
        <p:txBody>
          <a:bodyPr wrap="square" rtlCol="0">
            <a:spAutoFit/>
          </a:bodyPr>
          <a:lstStyle/>
          <a:p>
            <a:pPr algn="just"/>
            <a:r>
              <a:rPr lang="en-US" sz="2400" dirty="0">
                <a:solidFill>
                  <a:schemeClr val="bg1"/>
                </a:solidFill>
                <a:latin typeface="Google Sans" panose="020B0503030502040204" pitchFamily="34" charset="0"/>
              </a:rPr>
              <a:t>Subsampling – also known as pooling layer. It reduces the dimensions of data with a filter size and a stride and also controls overfitting. It is usually inserted after a convolution.</a:t>
            </a:r>
          </a:p>
        </p:txBody>
      </p:sp>
    </p:spTree>
    <p:extLst>
      <p:ext uri="{BB962C8B-B14F-4D97-AF65-F5344CB8AC3E}">
        <p14:creationId xmlns:p14="http://schemas.microsoft.com/office/powerpoint/2010/main" val="3711152463"/>
      </p:ext>
    </p:extLst>
  </p:cSld>
  <p:clrMapOvr>
    <a:masterClrMapping/>
  </p:clrMapOvr>
  <mc:AlternateContent xmlns:mc="http://schemas.openxmlformats.org/markup-compatibility/2006" xmlns:p159="http://schemas.microsoft.com/office/powerpoint/2015/09/main">
    <mc:Choice Requires="p159">
      <p:transition advTm="871">
        <p159:morph option="byObject"/>
      </p:transition>
    </mc:Choice>
    <mc:Fallback xmlns="">
      <p:transition advTm="871">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80C4732-4764-D44B-A04D-4A3000A121A8}"/>
              </a:ext>
            </a:extLst>
          </p:cNvPr>
          <p:cNvSpPr txBox="1"/>
          <p:nvPr/>
        </p:nvSpPr>
        <p:spPr>
          <a:xfrm>
            <a:off x="266700" y="342900"/>
            <a:ext cx="3276666" cy="307777"/>
          </a:xfrm>
          <a:prstGeom prst="rect">
            <a:avLst/>
          </a:prstGeom>
          <a:noFill/>
        </p:spPr>
        <p:txBody>
          <a:bodyPr wrap="none" rtlCol="0">
            <a:spAutoFit/>
          </a:bodyPr>
          <a:lstStyle/>
          <a:p>
            <a:pPr algn="ctr"/>
            <a:r>
              <a:rPr lang="en-US" sz="1400" dirty="0">
                <a:solidFill>
                  <a:schemeClr val="bg1"/>
                </a:solidFill>
                <a:latin typeface="Futura Medium" panose="020B0602020204020303" pitchFamily="34" charset="-79"/>
                <a:cs typeface="Futura Medium" panose="020B0602020204020303" pitchFamily="34" charset="-79"/>
              </a:rPr>
              <a:t>HAND SIGNALS WITH VISUAL DATA</a:t>
            </a:r>
          </a:p>
        </p:txBody>
      </p:sp>
      <p:sp>
        <p:nvSpPr>
          <p:cNvPr id="13" name="TextBox 12">
            <a:extLst>
              <a:ext uri="{FF2B5EF4-FFF2-40B4-BE49-F238E27FC236}">
                <a16:creationId xmlns:a16="http://schemas.microsoft.com/office/drawing/2014/main" id="{FA138389-3D45-B345-8AA3-33EC5B8FA9F2}"/>
              </a:ext>
            </a:extLst>
          </p:cNvPr>
          <p:cNvSpPr txBox="1"/>
          <p:nvPr/>
        </p:nvSpPr>
        <p:spPr>
          <a:xfrm>
            <a:off x="266700" y="650676"/>
            <a:ext cx="3828677" cy="646331"/>
          </a:xfrm>
          <a:prstGeom prst="rect">
            <a:avLst/>
          </a:prstGeom>
          <a:noFill/>
        </p:spPr>
        <p:txBody>
          <a:bodyPr wrap="none" rtlCol="0">
            <a:spAutoFit/>
          </a:bodyPr>
          <a:lstStyle/>
          <a:p>
            <a:r>
              <a:rPr lang="en-US" sz="3600" dirty="0">
                <a:latin typeface="Futura Medium" panose="020B0602020204020303" pitchFamily="34" charset="-79"/>
                <a:cs typeface="Futura Medium" panose="020B0602020204020303" pitchFamily="34" charset="-79"/>
              </a:rPr>
              <a:t>DEEP LEARNING</a:t>
            </a:r>
          </a:p>
        </p:txBody>
      </p:sp>
      <p:sp>
        <p:nvSpPr>
          <p:cNvPr id="15" name="TextBox 14">
            <a:extLst>
              <a:ext uri="{FF2B5EF4-FFF2-40B4-BE49-F238E27FC236}">
                <a16:creationId xmlns:a16="http://schemas.microsoft.com/office/drawing/2014/main" id="{217F0EEE-59E8-DB4B-898E-CE310CD96BA3}"/>
              </a:ext>
            </a:extLst>
          </p:cNvPr>
          <p:cNvSpPr txBox="1"/>
          <p:nvPr/>
        </p:nvSpPr>
        <p:spPr>
          <a:xfrm>
            <a:off x="5724248" y="6511964"/>
            <a:ext cx="748923" cy="307777"/>
          </a:xfrm>
          <a:prstGeom prst="rect">
            <a:avLst/>
          </a:prstGeom>
          <a:noFill/>
        </p:spPr>
        <p:txBody>
          <a:bodyPr wrap="none" rtlCol="0">
            <a:spAutoFit/>
          </a:bodyPr>
          <a:lstStyle/>
          <a:p>
            <a:pPr algn="ctr"/>
            <a:r>
              <a:rPr lang="en-US" sz="1400" dirty="0">
                <a:solidFill>
                  <a:schemeClr val="tx2">
                    <a:lumMod val="50000"/>
                  </a:schemeClr>
                </a:solidFill>
                <a:latin typeface="Futura Medium" panose="020B0602020204020303" pitchFamily="34" charset="-79"/>
                <a:cs typeface="Futura Medium" panose="020B0602020204020303" pitchFamily="34" charset="-79"/>
              </a:rPr>
              <a:t>DEMO</a:t>
            </a:r>
          </a:p>
        </p:txBody>
      </p:sp>
      <p:sp>
        <p:nvSpPr>
          <p:cNvPr id="16" name="Donut 15">
            <a:extLst>
              <a:ext uri="{FF2B5EF4-FFF2-40B4-BE49-F238E27FC236}">
                <a16:creationId xmlns:a16="http://schemas.microsoft.com/office/drawing/2014/main" id="{B53F143B-520A-004B-90EF-9942656CC6EB}"/>
              </a:ext>
            </a:extLst>
          </p:cNvPr>
          <p:cNvSpPr/>
          <p:nvPr/>
        </p:nvSpPr>
        <p:spPr>
          <a:xfrm>
            <a:off x="147319" y="914152"/>
            <a:ext cx="119381" cy="119381"/>
          </a:xfrm>
          <a:prstGeom prst="donut">
            <a:avLst>
              <a:gd name="adj" fmla="val 2311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80937AC0-4CD8-DE4C-A8CA-1C864E6B6D8E}"/>
              </a:ext>
            </a:extLst>
          </p:cNvPr>
          <p:cNvSpPr txBox="1"/>
          <p:nvPr/>
        </p:nvSpPr>
        <p:spPr>
          <a:xfrm>
            <a:off x="274792" y="1285931"/>
            <a:ext cx="5002267"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BUILDING BLOCKS OF CONVOLUTIONAL NEURAL NETS</a:t>
            </a:r>
          </a:p>
        </p:txBody>
      </p:sp>
      <p:sp>
        <p:nvSpPr>
          <p:cNvPr id="2" name="Rectangle 1">
            <a:extLst>
              <a:ext uri="{FF2B5EF4-FFF2-40B4-BE49-F238E27FC236}">
                <a16:creationId xmlns:a16="http://schemas.microsoft.com/office/drawing/2014/main" id="{2637E070-F05D-D841-83A7-8B94E66AD306}"/>
              </a:ext>
            </a:extLst>
          </p:cNvPr>
          <p:cNvSpPr/>
          <p:nvPr/>
        </p:nvSpPr>
        <p:spPr>
          <a:xfrm>
            <a:off x="274792" y="2107842"/>
            <a:ext cx="5829299" cy="2677656"/>
          </a:xfrm>
          <a:prstGeom prst="rect">
            <a:avLst/>
          </a:prstGeom>
        </p:spPr>
        <p:txBody>
          <a:bodyPr wrap="square">
            <a:spAutoFit/>
          </a:bodyPr>
          <a:lstStyle/>
          <a:p>
            <a:pPr algn="just"/>
            <a:r>
              <a:rPr lang="en-US" sz="2400" dirty="0">
                <a:solidFill>
                  <a:schemeClr val="bg1"/>
                </a:solidFill>
                <a:latin typeface="Google Sans" panose="020B0503030502040204" pitchFamily="34" charset="0"/>
              </a:rPr>
              <a:t>Activation – controls how information flows from one layer to another.</a:t>
            </a:r>
          </a:p>
          <a:p>
            <a:pPr algn="just"/>
            <a:endParaRPr lang="en-US" sz="2400" dirty="0">
              <a:solidFill>
                <a:schemeClr val="bg1"/>
              </a:solidFill>
              <a:latin typeface="Google Sans" panose="020B0503030502040204" pitchFamily="34" charset="0"/>
            </a:endParaRPr>
          </a:p>
          <a:p>
            <a:pPr algn="just"/>
            <a:r>
              <a:rPr lang="en-US" sz="2400" dirty="0" err="1">
                <a:solidFill>
                  <a:schemeClr val="bg1"/>
                </a:solidFill>
                <a:latin typeface="Google Sans" panose="020B0503030502040204" pitchFamily="34" charset="0"/>
              </a:rPr>
              <a:t>ReLU</a:t>
            </a:r>
            <a:r>
              <a:rPr lang="en-US" sz="2400" dirty="0">
                <a:solidFill>
                  <a:schemeClr val="bg1"/>
                </a:solidFill>
                <a:latin typeface="Google Sans" panose="020B0503030502040204" pitchFamily="34" charset="0"/>
              </a:rPr>
              <a:t> stands for rectified linear unit and is a type of activation function. Simply, allows activation when filter is outputs a positive value.</a:t>
            </a:r>
          </a:p>
        </p:txBody>
      </p:sp>
      <p:sp>
        <p:nvSpPr>
          <p:cNvPr id="3" name="TextBox 2">
            <a:extLst>
              <a:ext uri="{FF2B5EF4-FFF2-40B4-BE49-F238E27FC236}">
                <a16:creationId xmlns:a16="http://schemas.microsoft.com/office/drawing/2014/main" id="{53076148-8940-8C43-8361-D953DAABF597}"/>
              </a:ext>
            </a:extLst>
          </p:cNvPr>
          <p:cNvSpPr txBox="1"/>
          <p:nvPr/>
        </p:nvSpPr>
        <p:spPr>
          <a:xfrm>
            <a:off x="266700" y="8089196"/>
            <a:ext cx="5829299" cy="1200329"/>
          </a:xfrm>
          <a:prstGeom prst="rect">
            <a:avLst/>
          </a:prstGeom>
          <a:noFill/>
        </p:spPr>
        <p:txBody>
          <a:bodyPr wrap="square" rtlCol="0">
            <a:spAutoFit/>
          </a:bodyPr>
          <a:lstStyle/>
          <a:p>
            <a:pPr algn="just"/>
            <a:r>
              <a:rPr lang="en-US" sz="2400" dirty="0">
                <a:solidFill>
                  <a:schemeClr val="bg1"/>
                </a:solidFill>
                <a:latin typeface="Google Sans" panose="020B0503030502040204" pitchFamily="34" charset="0"/>
              </a:rPr>
              <a:t>Fully connected – connects all neurons in a layer from its previous layer to its sub-layers.</a:t>
            </a:r>
            <a:endParaRPr lang="en-US" sz="2400" dirty="0"/>
          </a:p>
        </p:txBody>
      </p:sp>
      <p:sp>
        <p:nvSpPr>
          <p:cNvPr id="30" name="TextBox 29">
            <a:extLst>
              <a:ext uri="{FF2B5EF4-FFF2-40B4-BE49-F238E27FC236}">
                <a16:creationId xmlns:a16="http://schemas.microsoft.com/office/drawing/2014/main" id="{D9EE0DE4-8FB1-5E44-AD1E-379F939A003D}"/>
              </a:ext>
            </a:extLst>
          </p:cNvPr>
          <p:cNvSpPr txBox="1"/>
          <p:nvPr/>
        </p:nvSpPr>
        <p:spPr>
          <a:xfrm>
            <a:off x="7892210" y="4943531"/>
            <a:ext cx="2881366" cy="523220"/>
          </a:xfrm>
          <a:prstGeom prst="rect">
            <a:avLst/>
          </a:prstGeom>
          <a:noFill/>
        </p:spPr>
        <p:txBody>
          <a:bodyPr wrap="none" rtlCol="0">
            <a:spAutoFit/>
          </a:bodyPr>
          <a:lstStyle/>
          <a:p>
            <a:pPr algn="ctr"/>
            <a:r>
              <a:rPr lang="en-US" sz="1400" dirty="0">
                <a:solidFill>
                  <a:schemeClr val="bg1"/>
                </a:solidFill>
                <a:latin typeface="Futura Medium" panose="020B0602020204020303" pitchFamily="34" charset="-79"/>
                <a:cs typeface="Futura Medium" panose="020B0602020204020303" pitchFamily="34" charset="-79"/>
              </a:rPr>
              <a:t>FLATTEN AND FULLY CONNECT</a:t>
            </a:r>
          </a:p>
          <a:p>
            <a:pPr algn="ctr"/>
            <a:r>
              <a:rPr lang="en-US" sz="1400" dirty="0">
                <a:solidFill>
                  <a:schemeClr val="bg1"/>
                </a:solidFill>
                <a:latin typeface="Futura Medium" panose="020B0602020204020303" pitchFamily="34" charset="-79"/>
                <a:cs typeface="Futura Medium" panose="020B0602020204020303" pitchFamily="34" charset="-79"/>
              </a:rPr>
              <a:t>USING </a:t>
            </a:r>
            <a:r>
              <a:rPr lang="en-US" sz="1400" dirty="0" err="1">
                <a:solidFill>
                  <a:schemeClr val="bg1"/>
                </a:solidFill>
                <a:latin typeface="Futura Medium" panose="020B0602020204020303" pitchFamily="34" charset="-79"/>
                <a:cs typeface="Futura Medium" panose="020B0602020204020303" pitchFamily="34" charset="-79"/>
              </a:rPr>
              <a:t>ReLU</a:t>
            </a:r>
            <a:r>
              <a:rPr lang="en-US" sz="1400" dirty="0">
                <a:solidFill>
                  <a:schemeClr val="bg1"/>
                </a:solidFill>
                <a:latin typeface="Futura Medium" panose="020B0602020204020303" pitchFamily="34" charset="-79"/>
                <a:cs typeface="Futura Medium" panose="020B0602020204020303" pitchFamily="34" charset="-79"/>
              </a:rPr>
              <a:t> ACTIVATION</a:t>
            </a:r>
          </a:p>
        </p:txBody>
      </p:sp>
      <p:grpSp>
        <p:nvGrpSpPr>
          <p:cNvPr id="6" name="Group 5">
            <a:extLst>
              <a:ext uri="{FF2B5EF4-FFF2-40B4-BE49-F238E27FC236}">
                <a16:creationId xmlns:a16="http://schemas.microsoft.com/office/drawing/2014/main" id="{C57BA1EB-CA45-5A45-AF7A-82289958F0FB}"/>
              </a:ext>
            </a:extLst>
          </p:cNvPr>
          <p:cNvGrpSpPr/>
          <p:nvPr/>
        </p:nvGrpSpPr>
        <p:grpSpPr>
          <a:xfrm>
            <a:off x="6864738" y="-2440823"/>
            <a:ext cx="1562944" cy="1562944"/>
            <a:chOff x="6864738" y="-2440823"/>
            <a:chExt cx="1562944" cy="1562944"/>
          </a:xfrm>
        </p:grpSpPr>
        <p:sp>
          <p:nvSpPr>
            <p:cNvPr id="19" name="Rectangle 18">
              <a:extLst>
                <a:ext uri="{FF2B5EF4-FFF2-40B4-BE49-F238E27FC236}">
                  <a16:creationId xmlns:a16="http://schemas.microsoft.com/office/drawing/2014/main" id="{0CF5E530-AAC1-FA4D-B536-8C9D35642E85}"/>
                </a:ext>
              </a:extLst>
            </p:cNvPr>
            <p:cNvSpPr/>
            <p:nvPr/>
          </p:nvSpPr>
          <p:spPr>
            <a:xfrm>
              <a:off x="6864738" y="-2440823"/>
              <a:ext cx="1105744" cy="1105744"/>
            </a:xfrm>
            <a:prstGeom prst="rect">
              <a:avLst/>
            </a:prstGeom>
            <a:solidFill>
              <a:schemeClr val="accent1">
                <a:lumMod val="60000"/>
                <a:lumOff val="40000"/>
              </a:schemeClr>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1AD553C-1F64-394D-81AF-26E04ADBCBAF}"/>
                </a:ext>
              </a:extLst>
            </p:cNvPr>
            <p:cNvSpPr/>
            <p:nvPr/>
          </p:nvSpPr>
          <p:spPr>
            <a:xfrm>
              <a:off x="7017138" y="-2288423"/>
              <a:ext cx="1105744" cy="1105744"/>
            </a:xfrm>
            <a:prstGeom prst="rect">
              <a:avLst/>
            </a:prstGeom>
            <a:solidFill>
              <a:schemeClr val="accent1">
                <a:lumMod val="60000"/>
                <a:lumOff val="40000"/>
              </a:schemeClr>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17FF6E7-D9B3-5241-95C6-47EB1058DC7E}"/>
                </a:ext>
              </a:extLst>
            </p:cNvPr>
            <p:cNvSpPr/>
            <p:nvPr/>
          </p:nvSpPr>
          <p:spPr>
            <a:xfrm>
              <a:off x="7169538" y="-2136023"/>
              <a:ext cx="1105744" cy="1105744"/>
            </a:xfrm>
            <a:prstGeom prst="rect">
              <a:avLst/>
            </a:prstGeom>
            <a:solidFill>
              <a:schemeClr val="accent1">
                <a:lumMod val="60000"/>
                <a:lumOff val="40000"/>
              </a:schemeClr>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26DC03D-0437-FD4B-B566-B327B2F3EA5F}"/>
                </a:ext>
              </a:extLst>
            </p:cNvPr>
            <p:cNvSpPr/>
            <p:nvPr/>
          </p:nvSpPr>
          <p:spPr>
            <a:xfrm>
              <a:off x="7321938" y="-1983623"/>
              <a:ext cx="1105744" cy="1105744"/>
            </a:xfrm>
            <a:prstGeom prst="rect">
              <a:avLst/>
            </a:prstGeom>
            <a:solidFill>
              <a:schemeClr val="accent1">
                <a:lumMod val="60000"/>
                <a:lumOff val="40000"/>
              </a:schemeClr>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BA6AE4D6-B5EF-0C49-87B5-1BB37C5A77C5}"/>
              </a:ext>
            </a:extLst>
          </p:cNvPr>
          <p:cNvGrpSpPr/>
          <p:nvPr/>
        </p:nvGrpSpPr>
        <p:grpSpPr>
          <a:xfrm>
            <a:off x="6701867" y="2365616"/>
            <a:ext cx="2041086" cy="2050550"/>
            <a:chOff x="9443586" y="2365616"/>
            <a:chExt cx="2041086" cy="2050550"/>
          </a:xfrm>
        </p:grpSpPr>
        <p:sp>
          <p:nvSpPr>
            <p:cNvPr id="27" name="Rectangle 26">
              <a:extLst>
                <a:ext uri="{FF2B5EF4-FFF2-40B4-BE49-F238E27FC236}">
                  <a16:creationId xmlns:a16="http://schemas.microsoft.com/office/drawing/2014/main" id="{F800C452-D22E-1F4C-9DD5-45B9B08E7FD7}"/>
                </a:ext>
              </a:extLst>
            </p:cNvPr>
            <p:cNvSpPr/>
            <p:nvPr/>
          </p:nvSpPr>
          <p:spPr>
            <a:xfrm>
              <a:off x="9443586" y="2365616"/>
              <a:ext cx="954324" cy="95432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741547-CE25-3D45-B502-9AA72A75C340}"/>
                </a:ext>
              </a:extLst>
            </p:cNvPr>
            <p:cNvSpPr/>
            <p:nvPr/>
          </p:nvSpPr>
          <p:spPr>
            <a:xfrm>
              <a:off x="9595986" y="2518016"/>
              <a:ext cx="954324" cy="95432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E5153AB-7D83-2143-BE9E-5939EE4197D4}"/>
                </a:ext>
              </a:extLst>
            </p:cNvPr>
            <p:cNvSpPr/>
            <p:nvPr/>
          </p:nvSpPr>
          <p:spPr>
            <a:xfrm>
              <a:off x="9748386" y="2670416"/>
              <a:ext cx="954324" cy="95432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1851EAF-908E-DF49-A580-586EF396571E}"/>
                </a:ext>
              </a:extLst>
            </p:cNvPr>
            <p:cNvSpPr/>
            <p:nvPr/>
          </p:nvSpPr>
          <p:spPr>
            <a:xfrm>
              <a:off x="9900786" y="2822816"/>
              <a:ext cx="954324" cy="95432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693548B-7B32-7F41-98CE-ACEA601C9277}"/>
                </a:ext>
              </a:extLst>
            </p:cNvPr>
            <p:cNvSpPr/>
            <p:nvPr/>
          </p:nvSpPr>
          <p:spPr>
            <a:xfrm>
              <a:off x="10073148" y="3004642"/>
              <a:ext cx="954324" cy="95432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10D9051-E161-0F4A-9709-37FC90C6C806}"/>
                </a:ext>
              </a:extLst>
            </p:cNvPr>
            <p:cNvSpPr/>
            <p:nvPr/>
          </p:nvSpPr>
          <p:spPr>
            <a:xfrm>
              <a:off x="10225548" y="3157042"/>
              <a:ext cx="954324" cy="95432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F71F056-D106-C046-B1C9-14C86455C19D}"/>
                </a:ext>
              </a:extLst>
            </p:cNvPr>
            <p:cNvSpPr/>
            <p:nvPr/>
          </p:nvSpPr>
          <p:spPr>
            <a:xfrm>
              <a:off x="10377948" y="3309442"/>
              <a:ext cx="954324" cy="95432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B6C2AA6-B940-EB4E-AFDF-134EA39425A3}"/>
                </a:ext>
              </a:extLst>
            </p:cNvPr>
            <p:cNvSpPr/>
            <p:nvPr/>
          </p:nvSpPr>
          <p:spPr>
            <a:xfrm>
              <a:off x="10530348" y="3461842"/>
              <a:ext cx="954324" cy="95432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BFEE4DB1-84B4-EF43-BF60-6C7F3A2FBC41}"/>
              </a:ext>
            </a:extLst>
          </p:cNvPr>
          <p:cNvSpPr txBox="1"/>
          <p:nvPr/>
        </p:nvSpPr>
        <p:spPr>
          <a:xfrm>
            <a:off x="-6254023" y="2477174"/>
            <a:ext cx="5819140" cy="1938992"/>
          </a:xfrm>
          <a:prstGeom prst="rect">
            <a:avLst/>
          </a:prstGeom>
          <a:noFill/>
        </p:spPr>
        <p:txBody>
          <a:bodyPr wrap="square" rtlCol="0">
            <a:spAutoFit/>
          </a:bodyPr>
          <a:lstStyle/>
          <a:p>
            <a:pPr algn="just"/>
            <a:r>
              <a:rPr lang="en-US" sz="2400" dirty="0">
                <a:solidFill>
                  <a:schemeClr val="bg1"/>
                </a:solidFill>
                <a:latin typeface="Google Sans" panose="020B0503030502040204" pitchFamily="34" charset="0"/>
              </a:rPr>
              <a:t>Subsampling – also known as pooling layer. It reduces the dimensions of data with a filter size and a stride and also controls overfitting. It is usually inserted after a convolution.</a:t>
            </a:r>
          </a:p>
        </p:txBody>
      </p:sp>
      <p:sp>
        <p:nvSpPr>
          <p:cNvPr id="29" name="Rectangle 28">
            <a:extLst>
              <a:ext uri="{FF2B5EF4-FFF2-40B4-BE49-F238E27FC236}">
                <a16:creationId xmlns:a16="http://schemas.microsoft.com/office/drawing/2014/main" id="{E542BA70-6DE2-FE41-A179-09CB5AEE6FAA}"/>
              </a:ext>
            </a:extLst>
          </p:cNvPr>
          <p:cNvSpPr/>
          <p:nvPr/>
        </p:nvSpPr>
        <p:spPr>
          <a:xfrm>
            <a:off x="9513092" y="1613954"/>
            <a:ext cx="954324" cy="3296106"/>
          </a:xfrm>
          <a:prstGeom prst="rect">
            <a:avLst/>
          </a:prstGeom>
          <a:solidFill>
            <a:schemeClr val="accent6">
              <a:lumMod val="60000"/>
              <a:lumOff val="40000"/>
            </a:schemeClr>
          </a:solidFill>
          <a:ln>
            <a:noFill/>
          </a:ln>
          <a:effectLst>
            <a:outerShdw blurRad="139700" dist="152400" dir="13500000" algn="br" rotWithShape="0">
              <a:prstClr val="black">
                <a:alpha val="40000"/>
              </a:prstClr>
            </a:outerShdw>
          </a:effectLst>
          <a:scene3d>
            <a:camera prst="isometricOffAxis2Top">
              <a:rot lat="18686444" lon="18830543" rev="2601394"/>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5372492"/>
      </p:ext>
    </p:extLst>
  </p:cSld>
  <p:clrMapOvr>
    <a:masterClrMapping/>
  </p:clrMapOvr>
  <mc:AlternateContent xmlns:mc="http://schemas.openxmlformats.org/markup-compatibility/2006" xmlns:p159="http://schemas.microsoft.com/office/powerpoint/2015/09/main">
    <mc:Choice Requires="p159">
      <p:transition advTm="636">
        <p159:morph option="byObject"/>
      </p:transition>
    </mc:Choice>
    <mc:Fallback xmlns="">
      <p:transition advTm="636">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80C4732-4764-D44B-A04D-4A3000A121A8}"/>
              </a:ext>
            </a:extLst>
          </p:cNvPr>
          <p:cNvSpPr txBox="1"/>
          <p:nvPr/>
        </p:nvSpPr>
        <p:spPr>
          <a:xfrm>
            <a:off x="266700" y="342900"/>
            <a:ext cx="3276666" cy="307777"/>
          </a:xfrm>
          <a:prstGeom prst="rect">
            <a:avLst/>
          </a:prstGeom>
          <a:noFill/>
        </p:spPr>
        <p:txBody>
          <a:bodyPr wrap="none" rtlCol="0">
            <a:spAutoFit/>
          </a:bodyPr>
          <a:lstStyle/>
          <a:p>
            <a:pPr algn="ctr"/>
            <a:r>
              <a:rPr lang="en-US" sz="1400" dirty="0">
                <a:solidFill>
                  <a:schemeClr val="bg1"/>
                </a:solidFill>
                <a:latin typeface="Futura Medium" panose="020B0602020204020303" pitchFamily="34" charset="-79"/>
                <a:cs typeface="Futura Medium" panose="020B0602020204020303" pitchFamily="34" charset="-79"/>
              </a:rPr>
              <a:t>HAND SIGNALS WITH VISUAL DATA</a:t>
            </a:r>
          </a:p>
        </p:txBody>
      </p:sp>
      <p:sp>
        <p:nvSpPr>
          <p:cNvPr id="13" name="TextBox 12">
            <a:extLst>
              <a:ext uri="{FF2B5EF4-FFF2-40B4-BE49-F238E27FC236}">
                <a16:creationId xmlns:a16="http://schemas.microsoft.com/office/drawing/2014/main" id="{FA138389-3D45-B345-8AA3-33EC5B8FA9F2}"/>
              </a:ext>
            </a:extLst>
          </p:cNvPr>
          <p:cNvSpPr txBox="1"/>
          <p:nvPr/>
        </p:nvSpPr>
        <p:spPr>
          <a:xfrm>
            <a:off x="266700" y="650676"/>
            <a:ext cx="3828677" cy="646331"/>
          </a:xfrm>
          <a:prstGeom prst="rect">
            <a:avLst/>
          </a:prstGeom>
          <a:noFill/>
        </p:spPr>
        <p:txBody>
          <a:bodyPr wrap="none" rtlCol="0">
            <a:spAutoFit/>
          </a:bodyPr>
          <a:lstStyle/>
          <a:p>
            <a:r>
              <a:rPr lang="en-US" sz="3600" dirty="0">
                <a:latin typeface="Futura Medium" panose="020B0602020204020303" pitchFamily="34" charset="-79"/>
                <a:cs typeface="Futura Medium" panose="020B0602020204020303" pitchFamily="34" charset="-79"/>
              </a:rPr>
              <a:t>DEEP LEARNING</a:t>
            </a:r>
          </a:p>
        </p:txBody>
      </p:sp>
      <p:sp>
        <p:nvSpPr>
          <p:cNvPr id="15" name="TextBox 14">
            <a:extLst>
              <a:ext uri="{FF2B5EF4-FFF2-40B4-BE49-F238E27FC236}">
                <a16:creationId xmlns:a16="http://schemas.microsoft.com/office/drawing/2014/main" id="{217F0EEE-59E8-DB4B-898E-CE310CD96BA3}"/>
              </a:ext>
            </a:extLst>
          </p:cNvPr>
          <p:cNvSpPr txBox="1"/>
          <p:nvPr/>
        </p:nvSpPr>
        <p:spPr>
          <a:xfrm>
            <a:off x="5724248" y="6511964"/>
            <a:ext cx="748923" cy="307777"/>
          </a:xfrm>
          <a:prstGeom prst="rect">
            <a:avLst/>
          </a:prstGeom>
          <a:noFill/>
        </p:spPr>
        <p:txBody>
          <a:bodyPr wrap="none" rtlCol="0">
            <a:spAutoFit/>
          </a:bodyPr>
          <a:lstStyle/>
          <a:p>
            <a:pPr algn="ctr"/>
            <a:r>
              <a:rPr lang="en-US" sz="1400" dirty="0">
                <a:solidFill>
                  <a:schemeClr val="tx2">
                    <a:lumMod val="50000"/>
                  </a:schemeClr>
                </a:solidFill>
                <a:latin typeface="Futura Medium" panose="020B0602020204020303" pitchFamily="34" charset="-79"/>
                <a:cs typeface="Futura Medium" panose="020B0602020204020303" pitchFamily="34" charset="-79"/>
              </a:rPr>
              <a:t>DEMO</a:t>
            </a:r>
          </a:p>
        </p:txBody>
      </p:sp>
      <p:sp>
        <p:nvSpPr>
          <p:cNvPr id="16" name="Donut 15">
            <a:extLst>
              <a:ext uri="{FF2B5EF4-FFF2-40B4-BE49-F238E27FC236}">
                <a16:creationId xmlns:a16="http://schemas.microsoft.com/office/drawing/2014/main" id="{B53F143B-520A-004B-90EF-9942656CC6EB}"/>
              </a:ext>
            </a:extLst>
          </p:cNvPr>
          <p:cNvSpPr/>
          <p:nvPr/>
        </p:nvSpPr>
        <p:spPr>
          <a:xfrm>
            <a:off x="147319" y="914152"/>
            <a:ext cx="119381" cy="119381"/>
          </a:xfrm>
          <a:prstGeom prst="donut">
            <a:avLst>
              <a:gd name="adj" fmla="val 2311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80937AC0-4CD8-DE4C-A8CA-1C864E6B6D8E}"/>
              </a:ext>
            </a:extLst>
          </p:cNvPr>
          <p:cNvSpPr txBox="1"/>
          <p:nvPr/>
        </p:nvSpPr>
        <p:spPr>
          <a:xfrm>
            <a:off x="274792" y="1285931"/>
            <a:ext cx="5002267"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BUILDING BLOCKS OF CONVOLUTIONAL NEURAL NETS</a:t>
            </a:r>
          </a:p>
        </p:txBody>
      </p:sp>
      <p:sp>
        <p:nvSpPr>
          <p:cNvPr id="2" name="Rectangle 1">
            <a:extLst>
              <a:ext uri="{FF2B5EF4-FFF2-40B4-BE49-F238E27FC236}">
                <a16:creationId xmlns:a16="http://schemas.microsoft.com/office/drawing/2014/main" id="{2637E070-F05D-D841-83A7-8B94E66AD306}"/>
              </a:ext>
            </a:extLst>
          </p:cNvPr>
          <p:cNvSpPr/>
          <p:nvPr/>
        </p:nvSpPr>
        <p:spPr>
          <a:xfrm>
            <a:off x="-6611200" y="2107842"/>
            <a:ext cx="5829299" cy="2677656"/>
          </a:xfrm>
          <a:prstGeom prst="rect">
            <a:avLst/>
          </a:prstGeom>
        </p:spPr>
        <p:txBody>
          <a:bodyPr wrap="square">
            <a:spAutoFit/>
          </a:bodyPr>
          <a:lstStyle/>
          <a:p>
            <a:pPr algn="just"/>
            <a:r>
              <a:rPr lang="en-US" sz="2400" dirty="0">
                <a:solidFill>
                  <a:schemeClr val="bg1"/>
                </a:solidFill>
                <a:latin typeface="Google Sans" panose="020B0503030502040204" pitchFamily="34" charset="0"/>
              </a:rPr>
              <a:t>Activation – controls how information flows from one layer to another.</a:t>
            </a:r>
          </a:p>
          <a:p>
            <a:pPr algn="just"/>
            <a:endParaRPr lang="en-US" sz="2400" dirty="0">
              <a:solidFill>
                <a:schemeClr val="bg1"/>
              </a:solidFill>
              <a:latin typeface="Google Sans" panose="020B0503030502040204" pitchFamily="34" charset="0"/>
            </a:endParaRPr>
          </a:p>
          <a:p>
            <a:pPr algn="just"/>
            <a:r>
              <a:rPr lang="en-US" sz="2400" dirty="0" err="1">
                <a:solidFill>
                  <a:schemeClr val="bg1"/>
                </a:solidFill>
                <a:latin typeface="Google Sans" panose="020B0503030502040204" pitchFamily="34" charset="0"/>
              </a:rPr>
              <a:t>ReLU</a:t>
            </a:r>
            <a:r>
              <a:rPr lang="en-US" sz="2400" dirty="0">
                <a:solidFill>
                  <a:schemeClr val="bg1"/>
                </a:solidFill>
                <a:latin typeface="Google Sans" panose="020B0503030502040204" pitchFamily="34" charset="0"/>
              </a:rPr>
              <a:t> stands for rectified linear unit and is a type of activation function. Simply, allows activation when filter is outputs a positive value.</a:t>
            </a:r>
          </a:p>
        </p:txBody>
      </p:sp>
      <p:sp>
        <p:nvSpPr>
          <p:cNvPr id="3" name="TextBox 2">
            <a:extLst>
              <a:ext uri="{FF2B5EF4-FFF2-40B4-BE49-F238E27FC236}">
                <a16:creationId xmlns:a16="http://schemas.microsoft.com/office/drawing/2014/main" id="{53076148-8940-8C43-8361-D953DAABF597}"/>
              </a:ext>
            </a:extLst>
          </p:cNvPr>
          <p:cNvSpPr txBox="1"/>
          <p:nvPr/>
        </p:nvSpPr>
        <p:spPr>
          <a:xfrm>
            <a:off x="266700" y="2864551"/>
            <a:ext cx="5829299" cy="1200329"/>
          </a:xfrm>
          <a:prstGeom prst="rect">
            <a:avLst/>
          </a:prstGeom>
          <a:noFill/>
        </p:spPr>
        <p:txBody>
          <a:bodyPr wrap="square" rtlCol="0">
            <a:spAutoFit/>
          </a:bodyPr>
          <a:lstStyle/>
          <a:p>
            <a:pPr algn="just"/>
            <a:r>
              <a:rPr lang="en-US" sz="2400" dirty="0">
                <a:solidFill>
                  <a:schemeClr val="bg1"/>
                </a:solidFill>
                <a:latin typeface="Google Sans" panose="020B0503030502040204" pitchFamily="34" charset="0"/>
              </a:rPr>
              <a:t>Fully connected – connects all neurons in a layer from its previous layer to its sub-layers.</a:t>
            </a:r>
            <a:endParaRPr lang="en-US" sz="2400" dirty="0"/>
          </a:p>
        </p:txBody>
      </p:sp>
      <p:sp>
        <p:nvSpPr>
          <p:cNvPr id="30" name="TextBox 29">
            <a:extLst>
              <a:ext uri="{FF2B5EF4-FFF2-40B4-BE49-F238E27FC236}">
                <a16:creationId xmlns:a16="http://schemas.microsoft.com/office/drawing/2014/main" id="{D9EE0DE4-8FB1-5E44-AD1E-379F939A003D}"/>
              </a:ext>
            </a:extLst>
          </p:cNvPr>
          <p:cNvSpPr txBox="1"/>
          <p:nvPr/>
        </p:nvSpPr>
        <p:spPr>
          <a:xfrm>
            <a:off x="7849127" y="4943531"/>
            <a:ext cx="2967544" cy="738664"/>
          </a:xfrm>
          <a:prstGeom prst="rect">
            <a:avLst/>
          </a:prstGeom>
          <a:noFill/>
        </p:spPr>
        <p:txBody>
          <a:bodyPr wrap="none" rtlCol="0">
            <a:spAutoFit/>
          </a:bodyPr>
          <a:lstStyle/>
          <a:p>
            <a:pPr algn="ctr"/>
            <a:r>
              <a:rPr lang="en-US" sz="1400" dirty="0">
                <a:solidFill>
                  <a:schemeClr val="bg1"/>
                </a:solidFill>
                <a:latin typeface="Futura Medium" panose="020B0602020204020303" pitchFamily="34" charset="-79"/>
                <a:cs typeface="Futura Medium" panose="020B0602020204020303" pitchFamily="34" charset="-79"/>
              </a:rPr>
              <a:t>RESULT IS A FULLY CONNECTED</a:t>
            </a:r>
          </a:p>
          <a:p>
            <a:pPr algn="ctr"/>
            <a:r>
              <a:rPr lang="en-US" sz="1400" dirty="0">
                <a:solidFill>
                  <a:schemeClr val="bg1"/>
                </a:solidFill>
                <a:latin typeface="Futura Medium" panose="020B0602020204020303" pitchFamily="34" charset="-79"/>
                <a:cs typeface="Futura Medium" panose="020B0602020204020303" pitchFamily="34" charset="-79"/>
              </a:rPr>
              <a:t>NEURAL NET – READY TO MAKE</a:t>
            </a:r>
          </a:p>
          <a:p>
            <a:pPr algn="ctr"/>
            <a:r>
              <a:rPr lang="en-US" sz="1400" dirty="0">
                <a:solidFill>
                  <a:schemeClr val="bg1"/>
                </a:solidFill>
                <a:latin typeface="Futura Medium" panose="020B0602020204020303" pitchFamily="34" charset="-79"/>
                <a:cs typeface="Futura Medium" panose="020B0602020204020303" pitchFamily="34" charset="-79"/>
              </a:rPr>
              <a:t>PREDICTIONS</a:t>
            </a:r>
          </a:p>
        </p:txBody>
      </p:sp>
      <p:sp>
        <p:nvSpPr>
          <p:cNvPr id="29" name="Rectangle 28">
            <a:extLst>
              <a:ext uri="{FF2B5EF4-FFF2-40B4-BE49-F238E27FC236}">
                <a16:creationId xmlns:a16="http://schemas.microsoft.com/office/drawing/2014/main" id="{E542BA70-6DE2-FE41-A179-09CB5AEE6FAA}"/>
              </a:ext>
            </a:extLst>
          </p:cNvPr>
          <p:cNvSpPr/>
          <p:nvPr/>
        </p:nvSpPr>
        <p:spPr>
          <a:xfrm>
            <a:off x="7159067" y="1613954"/>
            <a:ext cx="954324" cy="3296106"/>
          </a:xfrm>
          <a:prstGeom prst="rect">
            <a:avLst/>
          </a:prstGeom>
          <a:solidFill>
            <a:schemeClr val="accent6">
              <a:lumMod val="60000"/>
              <a:lumOff val="40000"/>
            </a:schemeClr>
          </a:solidFill>
          <a:ln>
            <a:noFill/>
          </a:ln>
          <a:effectLst>
            <a:outerShdw blurRad="139700" dist="152400" dir="13500000" algn="br" rotWithShape="0">
              <a:prstClr val="black">
                <a:alpha val="40000"/>
              </a:prstClr>
            </a:outerShdw>
          </a:effectLst>
          <a:scene3d>
            <a:camera prst="isometricOffAxis2Top">
              <a:rot lat="18686444" lon="18830543" rev="2601394"/>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2DB3C23-C300-7848-869F-EEF639675B56}"/>
              </a:ext>
            </a:extLst>
          </p:cNvPr>
          <p:cNvSpPr/>
          <p:nvPr/>
        </p:nvSpPr>
        <p:spPr>
          <a:xfrm>
            <a:off x="9176459" y="2203435"/>
            <a:ext cx="330558" cy="330558"/>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F574795-0E99-8746-97A3-96DF5CE5BC2D}"/>
              </a:ext>
            </a:extLst>
          </p:cNvPr>
          <p:cNvSpPr/>
          <p:nvPr/>
        </p:nvSpPr>
        <p:spPr>
          <a:xfrm>
            <a:off x="9176459" y="2699272"/>
            <a:ext cx="330558" cy="330558"/>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3891637-E075-8B4C-9DAC-51BEE1427F04}"/>
              </a:ext>
            </a:extLst>
          </p:cNvPr>
          <p:cNvSpPr/>
          <p:nvPr/>
        </p:nvSpPr>
        <p:spPr>
          <a:xfrm>
            <a:off x="9176459" y="3195109"/>
            <a:ext cx="330558" cy="330558"/>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7A0947B-D0E7-B449-ABA4-E37A2E552218}"/>
              </a:ext>
            </a:extLst>
          </p:cNvPr>
          <p:cNvSpPr/>
          <p:nvPr/>
        </p:nvSpPr>
        <p:spPr>
          <a:xfrm>
            <a:off x="9176459" y="3690946"/>
            <a:ext cx="330558" cy="330558"/>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E7E401B-31EC-EB40-8B67-2EB6A0F39551}"/>
              </a:ext>
            </a:extLst>
          </p:cNvPr>
          <p:cNvSpPr/>
          <p:nvPr/>
        </p:nvSpPr>
        <p:spPr>
          <a:xfrm>
            <a:off x="9934104" y="2916050"/>
            <a:ext cx="330558" cy="330558"/>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083402B1-6952-DE4A-98A1-481A2470883C}"/>
              </a:ext>
            </a:extLst>
          </p:cNvPr>
          <p:cNvCxnSpPr>
            <a:stCxn id="5" idx="5"/>
            <a:endCxn id="41" idx="1"/>
          </p:cNvCxnSpPr>
          <p:nvPr/>
        </p:nvCxnSpPr>
        <p:spPr>
          <a:xfrm>
            <a:off x="9458608" y="2485584"/>
            <a:ext cx="523905" cy="47887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6C3FFA4-15F8-6544-90A0-80A555C2BEA8}"/>
              </a:ext>
            </a:extLst>
          </p:cNvPr>
          <p:cNvCxnSpPr>
            <a:stCxn id="38" idx="6"/>
            <a:endCxn id="41" idx="2"/>
          </p:cNvCxnSpPr>
          <p:nvPr/>
        </p:nvCxnSpPr>
        <p:spPr>
          <a:xfrm>
            <a:off x="9507017" y="2864551"/>
            <a:ext cx="427087" cy="21677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7B5BBCE-F478-F948-B02B-AB291D1CB9ED}"/>
              </a:ext>
            </a:extLst>
          </p:cNvPr>
          <p:cNvCxnSpPr>
            <a:stCxn id="41" idx="3"/>
            <a:endCxn id="39" idx="6"/>
          </p:cNvCxnSpPr>
          <p:nvPr/>
        </p:nvCxnSpPr>
        <p:spPr>
          <a:xfrm flipH="1">
            <a:off x="9507017" y="3198199"/>
            <a:ext cx="475496" cy="16218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24EF954-3FE8-A04C-95D6-F6DD25EA21D5}"/>
              </a:ext>
            </a:extLst>
          </p:cNvPr>
          <p:cNvCxnSpPr>
            <a:stCxn id="41" idx="4"/>
            <a:endCxn id="40" idx="7"/>
          </p:cNvCxnSpPr>
          <p:nvPr/>
        </p:nvCxnSpPr>
        <p:spPr>
          <a:xfrm flipH="1">
            <a:off x="9458608" y="3246608"/>
            <a:ext cx="640775" cy="492747"/>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B2889CE-8BD5-534C-BFC5-43AA4F86BCAF}"/>
              </a:ext>
            </a:extLst>
          </p:cNvPr>
          <p:cNvCxnSpPr>
            <a:stCxn id="41" idx="6"/>
          </p:cNvCxnSpPr>
          <p:nvPr/>
        </p:nvCxnSpPr>
        <p:spPr>
          <a:xfrm>
            <a:off x="10264662" y="3081329"/>
            <a:ext cx="552009" cy="0"/>
          </a:xfrm>
          <a:prstGeom prst="line">
            <a:avLst/>
          </a:prstGeom>
          <a:ln w="50800">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215F9053-4055-E24C-98B7-7B442B925922}"/>
              </a:ext>
            </a:extLst>
          </p:cNvPr>
          <p:cNvGrpSpPr/>
          <p:nvPr/>
        </p:nvGrpSpPr>
        <p:grpSpPr>
          <a:xfrm>
            <a:off x="-1909972" y="2745307"/>
            <a:ext cx="1347571" cy="1353819"/>
            <a:chOff x="9443586" y="2365616"/>
            <a:chExt cx="2041086" cy="2050550"/>
          </a:xfrm>
        </p:grpSpPr>
        <p:sp>
          <p:nvSpPr>
            <p:cNvPr id="43" name="Rectangle 42">
              <a:extLst>
                <a:ext uri="{FF2B5EF4-FFF2-40B4-BE49-F238E27FC236}">
                  <a16:creationId xmlns:a16="http://schemas.microsoft.com/office/drawing/2014/main" id="{8CDCEAD3-9B4E-1842-B5C8-BE5FAC4A196B}"/>
                </a:ext>
              </a:extLst>
            </p:cNvPr>
            <p:cNvSpPr/>
            <p:nvPr/>
          </p:nvSpPr>
          <p:spPr>
            <a:xfrm>
              <a:off x="9443586" y="2365616"/>
              <a:ext cx="954324" cy="95432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4129BA1-01C6-7647-A063-A4B33768A569}"/>
                </a:ext>
              </a:extLst>
            </p:cNvPr>
            <p:cNvSpPr/>
            <p:nvPr/>
          </p:nvSpPr>
          <p:spPr>
            <a:xfrm>
              <a:off x="9595986" y="2518016"/>
              <a:ext cx="954324" cy="95432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68EF39E1-E245-8144-80D8-4E26E6D6CB72}"/>
                </a:ext>
              </a:extLst>
            </p:cNvPr>
            <p:cNvSpPr/>
            <p:nvPr/>
          </p:nvSpPr>
          <p:spPr>
            <a:xfrm>
              <a:off x="9748386" y="2670416"/>
              <a:ext cx="954324" cy="95432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DE54DFE-C332-534F-9909-9C43FC5D83DC}"/>
                </a:ext>
              </a:extLst>
            </p:cNvPr>
            <p:cNvSpPr/>
            <p:nvPr/>
          </p:nvSpPr>
          <p:spPr>
            <a:xfrm>
              <a:off x="9900786" y="2822816"/>
              <a:ext cx="954324" cy="95432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3F4E78F-E89C-D340-A82C-F27464331352}"/>
                </a:ext>
              </a:extLst>
            </p:cNvPr>
            <p:cNvSpPr/>
            <p:nvPr/>
          </p:nvSpPr>
          <p:spPr>
            <a:xfrm>
              <a:off x="10073148" y="3004642"/>
              <a:ext cx="954324" cy="95432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6BC168E-EE74-3C4E-BC7E-9CFD17DF55B5}"/>
                </a:ext>
              </a:extLst>
            </p:cNvPr>
            <p:cNvSpPr/>
            <p:nvPr/>
          </p:nvSpPr>
          <p:spPr>
            <a:xfrm>
              <a:off x="10225548" y="3157042"/>
              <a:ext cx="954324" cy="95432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0F7D271-5F3C-134E-BC7C-0972FDB4F42F}"/>
                </a:ext>
              </a:extLst>
            </p:cNvPr>
            <p:cNvSpPr/>
            <p:nvPr/>
          </p:nvSpPr>
          <p:spPr>
            <a:xfrm>
              <a:off x="10377948" y="3309442"/>
              <a:ext cx="954324" cy="95432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70C06BE-F901-4E4F-8D7B-D6908983E8A3}"/>
                </a:ext>
              </a:extLst>
            </p:cNvPr>
            <p:cNvSpPr/>
            <p:nvPr/>
          </p:nvSpPr>
          <p:spPr>
            <a:xfrm>
              <a:off x="10530348" y="3461842"/>
              <a:ext cx="954324" cy="95432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506F9C98-625B-9742-A2F1-9E755BB4488E}"/>
              </a:ext>
            </a:extLst>
          </p:cNvPr>
          <p:cNvGrpSpPr/>
          <p:nvPr/>
        </p:nvGrpSpPr>
        <p:grpSpPr>
          <a:xfrm>
            <a:off x="-3728183" y="2929127"/>
            <a:ext cx="1031891" cy="1031891"/>
            <a:chOff x="6864738" y="-2440823"/>
            <a:chExt cx="1562944" cy="1562944"/>
          </a:xfrm>
        </p:grpSpPr>
        <p:sp>
          <p:nvSpPr>
            <p:cNvPr id="52" name="Rectangle 51">
              <a:extLst>
                <a:ext uri="{FF2B5EF4-FFF2-40B4-BE49-F238E27FC236}">
                  <a16:creationId xmlns:a16="http://schemas.microsoft.com/office/drawing/2014/main" id="{5EEB8348-F4D2-C94E-A9A6-3FC5BBBB9C81}"/>
                </a:ext>
              </a:extLst>
            </p:cNvPr>
            <p:cNvSpPr/>
            <p:nvPr/>
          </p:nvSpPr>
          <p:spPr>
            <a:xfrm>
              <a:off x="6864738" y="-2440823"/>
              <a:ext cx="1105744" cy="1105744"/>
            </a:xfrm>
            <a:prstGeom prst="rect">
              <a:avLst/>
            </a:prstGeom>
            <a:solidFill>
              <a:schemeClr val="accent1">
                <a:lumMod val="60000"/>
                <a:lumOff val="40000"/>
              </a:schemeClr>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B8681D4-0BCF-C842-A732-19BA03B6375D}"/>
                </a:ext>
              </a:extLst>
            </p:cNvPr>
            <p:cNvSpPr/>
            <p:nvPr/>
          </p:nvSpPr>
          <p:spPr>
            <a:xfrm>
              <a:off x="7017138" y="-2288423"/>
              <a:ext cx="1105744" cy="1105744"/>
            </a:xfrm>
            <a:prstGeom prst="rect">
              <a:avLst/>
            </a:prstGeom>
            <a:solidFill>
              <a:schemeClr val="accent1">
                <a:lumMod val="60000"/>
                <a:lumOff val="40000"/>
              </a:schemeClr>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43A06A91-23A7-234F-8F52-D513B34DD174}"/>
                </a:ext>
              </a:extLst>
            </p:cNvPr>
            <p:cNvSpPr/>
            <p:nvPr/>
          </p:nvSpPr>
          <p:spPr>
            <a:xfrm>
              <a:off x="7169538" y="-2136023"/>
              <a:ext cx="1105744" cy="1105744"/>
            </a:xfrm>
            <a:prstGeom prst="rect">
              <a:avLst/>
            </a:prstGeom>
            <a:solidFill>
              <a:schemeClr val="accent1">
                <a:lumMod val="60000"/>
                <a:lumOff val="40000"/>
              </a:schemeClr>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B01A7D1-D52B-0540-A1AC-B06E7C56F408}"/>
                </a:ext>
              </a:extLst>
            </p:cNvPr>
            <p:cNvSpPr/>
            <p:nvPr/>
          </p:nvSpPr>
          <p:spPr>
            <a:xfrm>
              <a:off x="7321938" y="-1983623"/>
              <a:ext cx="1105744" cy="1105744"/>
            </a:xfrm>
            <a:prstGeom prst="rect">
              <a:avLst/>
            </a:prstGeom>
            <a:solidFill>
              <a:schemeClr val="accent1">
                <a:lumMod val="60000"/>
                <a:lumOff val="40000"/>
              </a:schemeClr>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54B0989E-418C-AC48-AE02-D134F76DA422}"/>
              </a:ext>
            </a:extLst>
          </p:cNvPr>
          <p:cNvGrpSpPr/>
          <p:nvPr/>
        </p:nvGrpSpPr>
        <p:grpSpPr>
          <a:xfrm>
            <a:off x="-5917235" y="2748422"/>
            <a:ext cx="1402732" cy="1402732"/>
            <a:chOff x="6712338" y="-2775886"/>
            <a:chExt cx="2124635" cy="2124635"/>
          </a:xfrm>
        </p:grpSpPr>
        <p:sp>
          <p:nvSpPr>
            <p:cNvPr id="57" name="Rectangle 56">
              <a:extLst>
                <a:ext uri="{FF2B5EF4-FFF2-40B4-BE49-F238E27FC236}">
                  <a16:creationId xmlns:a16="http://schemas.microsoft.com/office/drawing/2014/main" id="{96312335-DC64-E048-9F19-7538A69E79B9}"/>
                </a:ext>
              </a:extLst>
            </p:cNvPr>
            <p:cNvSpPr/>
            <p:nvPr/>
          </p:nvSpPr>
          <p:spPr>
            <a:xfrm>
              <a:off x="6712338" y="-2775886"/>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7FD40CE-EAC2-AE4B-8875-C34DB66BCB06}"/>
                </a:ext>
              </a:extLst>
            </p:cNvPr>
            <p:cNvSpPr/>
            <p:nvPr/>
          </p:nvSpPr>
          <p:spPr>
            <a:xfrm>
              <a:off x="6864738" y="-2623486"/>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32E4B45-6D7B-B64F-8DBF-9C33331542CA}"/>
                </a:ext>
              </a:extLst>
            </p:cNvPr>
            <p:cNvSpPr/>
            <p:nvPr/>
          </p:nvSpPr>
          <p:spPr>
            <a:xfrm>
              <a:off x="7017138" y="-2471086"/>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11051A4-07CB-4B4A-8A12-E2BF59E000FF}"/>
                </a:ext>
              </a:extLst>
            </p:cNvPr>
            <p:cNvSpPr/>
            <p:nvPr/>
          </p:nvSpPr>
          <p:spPr>
            <a:xfrm>
              <a:off x="7169538" y="-2318686"/>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 name="Picture 60" descr="A picture containing drawing&#10;&#10;Description automatically generated">
            <a:extLst>
              <a:ext uri="{FF2B5EF4-FFF2-40B4-BE49-F238E27FC236}">
                <a16:creationId xmlns:a16="http://schemas.microsoft.com/office/drawing/2014/main" id="{2952AEAE-EE7B-7142-B567-9EEDD8E295A8}"/>
              </a:ext>
            </a:extLst>
          </p:cNvPr>
          <p:cNvPicPr>
            <a:picLocks noChangeAspect="1"/>
          </p:cNvPicPr>
          <p:nvPr/>
        </p:nvPicPr>
        <p:blipFill>
          <a:blip r:embed="rId2"/>
          <a:stretch>
            <a:fillRect/>
          </a:stretch>
        </p:blipFill>
        <p:spPr>
          <a:xfrm>
            <a:off x="-8064370" y="2778364"/>
            <a:ext cx="1433806" cy="13667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62806437"/>
      </p:ext>
    </p:extLst>
  </p:cSld>
  <p:clrMapOvr>
    <a:masterClrMapping/>
  </p:clrMapOvr>
  <mc:AlternateContent xmlns:mc="http://schemas.openxmlformats.org/markup-compatibility/2006" xmlns:p159="http://schemas.microsoft.com/office/powerpoint/2015/09/main">
    <mc:Choice Requires="p159">
      <p:transition advTm="1277">
        <p159:morph option="byObject"/>
      </p:transition>
    </mc:Choice>
    <mc:Fallback xmlns="">
      <p:transition advTm="1277">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80C4732-4764-D44B-A04D-4A3000A121A8}"/>
              </a:ext>
            </a:extLst>
          </p:cNvPr>
          <p:cNvSpPr txBox="1"/>
          <p:nvPr/>
        </p:nvSpPr>
        <p:spPr>
          <a:xfrm>
            <a:off x="266700" y="342900"/>
            <a:ext cx="3276666" cy="307777"/>
          </a:xfrm>
          <a:prstGeom prst="rect">
            <a:avLst/>
          </a:prstGeom>
          <a:noFill/>
        </p:spPr>
        <p:txBody>
          <a:bodyPr wrap="none" rtlCol="0">
            <a:spAutoFit/>
          </a:bodyPr>
          <a:lstStyle/>
          <a:p>
            <a:pPr algn="ctr"/>
            <a:r>
              <a:rPr lang="en-US" sz="1400" dirty="0">
                <a:solidFill>
                  <a:schemeClr val="bg1"/>
                </a:solidFill>
                <a:latin typeface="Futura Medium" panose="020B0602020204020303" pitchFamily="34" charset="-79"/>
                <a:cs typeface="Futura Medium" panose="020B0602020204020303" pitchFamily="34" charset="-79"/>
              </a:rPr>
              <a:t>HAND SIGNALS WITH VISUAL DATA</a:t>
            </a:r>
          </a:p>
        </p:txBody>
      </p:sp>
      <p:sp>
        <p:nvSpPr>
          <p:cNvPr id="13" name="TextBox 12">
            <a:extLst>
              <a:ext uri="{FF2B5EF4-FFF2-40B4-BE49-F238E27FC236}">
                <a16:creationId xmlns:a16="http://schemas.microsoft.com/office/drawing/2014/main" id="{FA138389-3D45-B345-8AA3-33EC5B8FA9F2}"/>
              </a:ext>
            </a:extLst>
          </p:cNvPr>
          <p:cNvSpPr txBox="1"/>
          <p:nvPr/>
        </p:nvSpPr>
        <p:spPr>
          <a:xfrm>
            <a:off x="266700" y="650676"/>
            <a:ext cx="3828677" cy="646331"/>
          </a:xfrm>
          <a:prstGeom prst="rect">
            <a:avLst/>
          </a:prstGeom>
          <a:noFill/>
        </p:spPr>
        <p:txBody>
          <a:bodyPr wrap="none" rtlCol="0">
            <a:spAutoFit/>
          </a:bodyPr>
          <a:lstStyle/>
          <a:p>
            <a:r>
              <a:rPr lang="en-US" sz="3600" dirty="0">
                <a:latin typeface="Futura Medium" panose="020B0602020204020303" pitchFamily="34" charset="-79"/>
                <a:cs typeface="Futura Medium" panose="020B0602020204020303" pitchFamily="34" charset="-79"/>
              </a:rPr>
              <a:t>DEEP LEARNING</a:t>
            </a:r>
          </a:p>
        </p:txBody>
      </p:sp>
      <p:sp>
        <p:nvSpPr>
          <p:cNvPr id="15" name="TextBox 14">
            <a:extLst>
              <a:ext uri="{FF2B5EF4-FFF2-40B4-BE49-F238E27FC236}">
                <a16:creationId xmlns:a16="http://schemas.microsoft.com/office/drawing/2014/main" id="{217F0EEE-59E8-DB4B-898E-CE310CD96BA3}"/>
              </a:ext>
            </a:extLst>
          </p:cNvPr>
          <p:cNvSpPr txBox="1"/>
          <p:nvPr/>
        </p:nvSpPr>
        <p:spPr>
          <a:xfrm>
            <a:off x="5724248" y="6511964"/>
            <a:ext cx="748923" cy="307777"/>
          </a:xfrm>
          <a:prstGeom prst="rect">
            <a:avLst/>
          </a:prstGeom>
          <a:noFill/>
        </p:spPr>
        <p:txBody>
          <a:bodyPr wrap="none" rtlCol="0">
            <a:spAutoFit/>
          </a:bodyPr>
          <a:lstStyle/>
          <a:p>
            <a:pPr algn="ctr"/>
            <a:r>
              <a:rPr lang="en-US" sz="1400" dirty="0">
                <a:solidFill>
                  <a:schemeClr val="tx2">
                    <a:lumMod val="50000"/>
                  </a:schemeClr>
                </a:solidFill>
                <a:latin typeface="Futura Medium" panose="020B0602020204020303" pitchFamily="34" charset="-79"/>
                <a:cs typeface="Futura Medium" panose="020B0602020204020303" pitchFamily="34" charset="-79"/>
              </a:rPr>
              <a:t>DEMO</a:t>
            </a:r>
          </a:p>
        </p:txBody>
      </p:sp>
      <p:sp>
        <p:nvSpPr>
          <p:cNvPr id="16" name="Donut 15">
            <a:extLst>
              <a:ext uri="{FF2B5EF4-FFF2-40B4-BE49-F238E27FC236}">
                <a16:creationId xmlns:a16="http://schemas.microsoft.com/office/drawing/2014/main" id="{B53F143B-520A-004B-90EF-9942656CC6EB}"/>
              </a:ext>
            </a:extLst>
          </p:cNvPr>
          <p:cNvSpPr/>
          <p:nvPr/>
        </p:nvSpPr>
        <p:spPr>
          <a:xfrm>
            <a:off x="147319" y="914152"/>
            <a:ext cx="119381" cy="119381"/>
          </a:xfrm>
          <a:prstGeom prst="donut">
            <a:avLst>
              <a:gd name="adj" fmla="val 2311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80937AC0-4CD8-DE4C-A8CA-1C864E6B6D8E}"/>
              </a:ext>
            </a:extLst>
          </p:cNvPr>
          <p:cNvSpPr txBox="1"/>
          <p:nvPr/>
        </p:nvSpPr>
        <p:spPr>
          <a:xfrm>
            <a:off x="274792" y="1285931"/>
            <a:ext cx="4280531"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CONVOLUTIONAL NEURAL NET PUT TOGETHER</a:t>
            </a:r>
          </a:p>
        </p:txBody>
      </p:sp>
      <p:sp>
        <p:nvSpPr>
          <p:cNvPr id="3" name="TextBox 2">
            <a:extLst>
              <a:ext uri="{FF2B5EF4-FFF2-40B4-BE49-F238E27FC236}">
                <a16:creationId xmlns:a16="http://schemas.microsoft.com/office/drawing/2014/main" id="{53076148-8940-8C43-8361-D953DAABF597}"/>
              </a:ext>
            </a:extLst>
          </p:cNvPr>
          <p:cNvSpPr txBox="1"/>
          <p:nvPr/>
        </p:nvSpPr>
        <p:spPr>
          <a:xfrm>
            <a:off x="-6105526" y="2864551"/>
            <a:ext cx="5829299" cy="1200329"/>
          </a:xfrm>
          <a:prstGeom prst="rect">
            <a:avLst/>
          </a:prstGeom>
          <a:noFill/>
        </p:spPr>
        <p:txBody>
          <a:bodyPr wrap="square" rtlCol="0">
            <a:spAutoFit/>
          </a:bodyPr>
          <a:lstStyle/>
          <a:p>
            <a:pPr algn="just"/>
            <a:r>
              <a:rPr lang="en-US" sz="2400" dirty="0">
                <a:solidFill>
                  <a:schemeClr val="bg1"/>
                </a:solidFill>
                <a:latin typeface="Google Sans" panose="020B0503030502040204" pitchFamily="34" charset="0"/>
              </a:rPr>
              <a:t>Fully connected – connects all neurons in a layer from its previous layer to its sub-layers.</a:t>
            </a:r>
            <a:endParaRPr lang="en-US" sz="2400" dirty="0"/>
          </a:p>
        </p:txBody>
      </p:sp>
      <p:grpSp>
        <p:nvGrpSpPr>
          <p:cNvPr id="4" name="Group 3">
            <a:extLst>
              <a:ext uri="{FF2B5EF4-FFF2-40B4-BE49-F238E27FC236}">
                <a16:creationId xmlns:a16="http://schemas.microsoft.com/office/drawing/2014/main" id="{BA6AE4D6-B5EF-0C49-87B5-1BB37C5A77C5}"/>
              </a:ext>
            </a:extLst>
          </p:cNvPr>
          <p:cNvGrpSpPr/>
          <p:nvPr/>
        </p:nvGrpSpPr>
        <p:grpSpPr>
          <a:xfrm>
            <a:off x="6562526" y="2745307"/>
            <a:ext cx="1347571" cy="1353819"/>
            <a:chOff x="9443586" y="2365616"/>
            <a:chExt cx="2041086" cy="2050550"/>
          </a:xfrm>
        </p:grpSpPr>
        <p:sp>
          <p:nvSpPr>
            <p:cNvPr id="27" name="Rectangle 26">
              <a:extLst>
                <a:ext uri="{FF2B5EF4-FFF2-40B4-BE49-F238E27FC236}">
                  <a16:creationId xmlns:a16="http://schemas.microsoft.com/office/drawing/2014/main" id="{F800C452-D22E-1F4C-9DD5-45B9B08E7FD7}"/>
                </a:ext>
              </a:extLst>
            </p:cNvPr>
            <p:cNvSpPr/>
            <p:nvPr/>
          </p:nvSpPr>
          <p:spPr>
            <a:xfrm>
              <a:off x="9443586" y="2365616"/>
              <a:ext cx="954324" cy="95432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741547-CE25-3D45-B502-9AA72A75C340}"/>
                </a:ext>
              </a:extLst>
            </p:cNvPr>
            <p:cNvSpPr/>
            <p:nvPr/>
          </p:nvSpPr>
          <p:spPr>
            <a:xfrm>
              <a:off x="9595986" y="2518016"/>
              <a:ext cx="954324" cy="95432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E5153AB-7D83-2143-BE9E-5939EE4197D4}"/>
                </a:ext>
              </a:extLst>
            </p:cNvPr>
            <p:cNvSpPr/>
            <p:nvPr/>
          </p:nvSpPr>
          <p:spPr>
            <a:xfrm>
              <a:off x="9748386" y="2670416"/>
              <a:ext cx="954324" cy="95432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1851EAF-908E-DF49-A580-586EF396571E}"/>
                </a:ext>
              </a:extLst>
            </p:cNvPr>
            <p:cNvSpPr/>
            <p:nvPr/>
          </p:nvSpPr>
          <p:spPr>
            <a:xfrm>
              <a:off x="9900786" y="2822816"/>
              <a:ext cx="954324" cy="95432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693548B-7B32-7F41-98CE-ACEA601C9277}"/>
                </a:ext>
              </a:extLst>
            </p:cNvPr>
            <p:cNvSpPr/>
            <p:nvPr/>
          </p:nvSpPr>
          <p:spPr>
            <a:xfrm>
              <a:off x="10073148" y="3004642"/>
              <a:ext cx="954324" cy="95432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10D9051-E161-0F4A-9709-37FC90C6C806}"/>
                </a:ext>
              </a:extLst>
            </p:cNvPr>
            <p:cNvSpPr/>
            <p:nvPr/>
          </p:nvSpPr>
          <p:spPr>
            <a:xfrm>
              <a:off x="10225548" y="3157042"/>
              <a:ext cx="954324" cy="95432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F71F056-D106-C046-B1C9-14C86455C19D}"/>
                </a:ext>
              </a:extLst>
            </p:cNvPr>
            <p:cNvSpPr/>
            <p:nvPr/>
          </p:nvSpPr>
          <p:spPr>
            <a:xfrm>
              <a:off x="10377948" y="3309442"/>
              <a:ext cx="954324" cy="95432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B6C2AA6-B940-EB4E-AFDF-134EA39425A3}"/>
                </a:ext>
              </a:extLst>
            </p:cNvPr>
            <p:cNvSpPr/>
            <p:nvPr/>
          </p:nvSpPr>
          <p:spPr>
            <a:xfrm>
              <a:off x="10530348" y="3461842"/>
              <a:ext cx="954324" cy="95432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E542BA70-6DE2-FE41-A179-09CB5AEE6FAA}"/>
              </a:ext>
            </a:extLst>
          </p:cNvPr>
          <p:cNvSpPr/>
          <p:nvPr/>
        </p:nvSpPr>
        <p:spPr>
          <a:xfrm>
            <a:off x="9023798" y="2334136"/>
            <a:ext cx="630066" cy="2176163"/>
          </a:xfrm>
          <a:prstGeom prst="rect">
            <a:avLst/>
          </a:prstGeom>
          <a:solidFill>
            <a:schemeClr val="accent6">
              <a:lumMod val="60000"/>
              <a:lumOff val="40000"/>
            </a:schemeClr>
          </a:solidFill>
          <a:ln>
            <a:noFill/>
          </a:ln>
          <a:effectLst>
            <a:outerShdw blurRad="139700" dist="152400" dir="13500000" algn="br" rotWithShape="0">
              <a:prstClr val="black">
                <a:alpha val="40000"/>
              </a:prstClr>
            </a:outerShdw>
          </a:effectLst>
          <a:scene3d>
            <a:camera prst="isometricOffAxis2Top">
              <a:rot lat="18686444" lon="18830543" rev="2601394"/>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1424546-05D5-A44A-8A19-0B5E5A0B0226}"/>
              </a:ext>
            </a:extLst>
          </p:cNvPr>
          <p:cNvGrpSpPr/>
          <p:nvPr/>
        </p:nvGrpSpPr>
        <p:grpSpPr>
          <a:xfrm>
            <a:off x="10589979" y="2899468"/>
            <a:ext cx="1082905" cy="1200330"/>
            <a:chOff x="9176459" y="2203435"/>
            <a:chExt cx="1640212" cy="1818069"/>
          </a:xfrm>
        </p:grpSpPr>
        <p:sp>
          <p:nvSpPr>
            <p:cNvPr id="5" name="Oval 4">
              <a:extLst>
                <a:ext uri="{FF2B5EF4-FFF2-40B4-BE49-F238E27FC236}">
                  <a16:creationId xmlns:a16="http://schemas.microsoft.com/office/drawing/2014/main" id="{A2DB3C23-C300-7848-869F-EEF639675B56}"/>
                </a:ext>
              </a:extLst>
            </p:cNvPr>
            <p:cNvSpPr/>
            <p:nvPr/>
          </p:nvSpPr>
          <p:spPr>
            <a:xfrm>
              <a:off x="9176459" y="2203435"/>
              <a:ext cx="330558" cy="330558"/>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F574795-0E99-8746-97A3-96DF5CE5BC2D}"/>
                </a:ext>
              </a:extLst>
            </p:cNvPr>
            <p:cNvSpPr/>
            <p:nvPr/>
          </p:nvSpPr>
          <p:spPr>
            <a:xfrm>
              <a:off x="9176459" y="2699272"/>
              <a:ext cx="330558" cy="330558"/>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3891637-E075-8B4C-9DAC-51BEE1427F04}"/>
                </a:ext>
              </a:extLst>
            </p:cNvPr>
            <p:cNvSpPr/>
            <p:nvPr/>
          </p:nvSpPr>
          <p:spPr>
            <a:xfrm>
              <a:off x="9176459" y="3195109"/>
              <a:ext cx="330558" cy="330558"/>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7A0947B-D0E7-B449-ABA4-E37A2E552218}"/>
                </a:ext>
              </a:extLst>
            </p:cNvPr>
            <p:cNvSpPr/>
            <p:nvPr/>
          </p:nvSpPr>
          <p:spPr>
            <a:xfrm>
              <a:off x="9176459" y="3690946"/>
              <a:ext cx="330558" cy="330558"/>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E7E401B-31EC-EB40-8B67-2EB6A0F39551}"/>
                </a:ext>
              </a:extLst>
            </p:cNvPr>
            <p:cNvSpPr/>
            <p:nvPr/>
          </p:nvSpPr>
          <p:spPr>
            <a:xfrm>
              <a:off x="9934104" y="2916050"/>
              <a:ext cx="330558" cy="330558"/>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083402B1-6952-DE4A-98A1-481A2470883C}"/>
                </a:ext>
              </a:extLst>
            </p:cNvPr>
            <p:cNvCxnSpPr>
              <a:stCxn id="5" idx="5"/>
              <a:endCxn id="41" idx="1"/>
            </p:cNvCxnSpPr>
            <p:nvPr/>
          </p:nvCxnSpPr>
          <p:spPr>
            <a:xfrm>
              <a:off x="9458608" y="2485584"/>
              <a:ext cx="523905" cy="47887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6C3FFA4-15F8-6544-90A0-80A555C2BEA8}"/>
                </a:ext>
              </a:extLst>
            </p:cNvPr>
            <p:cNvCxnSpPr>
              <a:stCxn id="38" idx="6"/>
              <a:endCxn id="41" idx="2"/>
            </p:cNvCxnSpPr>
            <p:nvPr/>
          </p:nvCxnSpPr>
          <p:spPr>
            <a:xfrm>
              <a:off x="9507017" y="2864551"/>
              <a:ext cx="427087" cy="21677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7B5BBCE-F478-F948-B02B-AB291D1CB9ED}"/>
                </a:ext>
              </a:extLst>
            </p:cNvPr>
            <p:cNvCxnSpPr>
              <a:stCxn id="41" idx="3"/>
              <a:endCxn id="39" idx="6"/>
            </p:cNvCxnSpPr>
            <p:nvPr/>
          </p:nvCxnSpPr>
          <p:spPr>
            <a:xfrm flipH="1">
              <a:off x="9507017" y="3198199"/>
              <a:ext cx="475496" cy="16218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24EF954-3FE8-A04C-95D6-F6DD25EA21D5}"/>
                </a:ext>
              </a:extLst>
            </p:cNvPr>
            <p:cNvCxnSpPr>
              <a:stCxn id="41" idx="4"/>
              <a:endCxn id="40" idx="7"/>
            </p:cNvCxnSpPr>
            <p:nvPr/>
          </p:nvCxnSpPr>
          <p:spPr>
            <a:xfrm flipH="1">
              <a:off x="9458608" y="3246608"/>
              <a:ext cx="640775" cy="492747"/>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B2889CE-8BD5-534C-BFC5-43AA4F86BCAF}"/>
                </a:ext>
              </a:extLst>
            </p:cNvPr>
            <p:cNvCxnSpPr>
              <a:stCxn id="41" idx="6"/>
            </p:cNvCxnSpPr>
            <p:nvPr/>
          </p:nvCxnSpPr>
          <p:spPr>
            <a:xfrm>
              <a:off x="10264662" y="3081329"/>
              <a:ext cx="552009" cy="0"/>
            </a:xfrm>
            <a:prstGeom prst="line">
              <a:avLst/>
            </a:prstGeom>
            <a:ln w="50800">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43DA96A8-4299-1249-B59F-44E30E0EC157}"/>
              </a:ext>
            </a:extLst>
          </p:cNvPr>
          <p:cNvGrpSpPr/>
          <p:nvPr/>
        </p:nvGrpSpPr>
        <p:grpSpPr>
          <a:xfrm>
            <a:off x="4744315" y="2929127"/>
            <a:ext cx="1031891" cy="1031891"/>
            <a:chOff x="6864738" y="-2440823"/>
            <a:chExt cx="1562944" cy="1562944"/>
          </a:xfrm>
        </p:grpSpPr>
        <p:sp>
          <p:nvSpPr>
            <p:cNvPr id="37" name="Rectangle 36">
              <a:extLst>
                <a:ext uri="{FF2B5EF4-FFF2-40B4-BE49-F238E27FC236}">
                  <a16:creationId xmlns:a16="http://schemas.microsoft.com/office/drawing/2014/main" id="{C9160523-17B7-B746-982D-E2935E8D59BC}"/>
                </a:ext>
              </a:extLst>
            </p:cNvPr>
            <p:cNvSpPr/>
            <p:nvPr/>
          </p:nvSpPr>
          <p:spPr>
            <a:xfrm>
              <a:off x="6864738" y="-2440823"/>
              <a:ext cx="1105744" cy="1105744"/>
            </a:xfrm>
            <a:prstGeom prst="rect">
              <a:avLst/>
            </a:prstGeom>
            <a:solidFill>
              <a:schemeClr val="accent1">
                <a:lumMod val="60000"/>
                <a:lumOff val="40000"/>
              </a:schemeClr>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849BAE0-432C-704D-AEAF-76852D23D077}"/>
                </a:ext>
              </a:extLst>
            </p:cNvPr>
            <p:cNvSpPr/>
            <p:nvPr/>
          </p:nvSpPr>
          <p:spPr>
            <a:xfrm>
              <a:off x="7017138" y="-2288423"/>
              <a:ext cx="1105744" cy="1105744"/>
            </a:xfrm>
            <a:prstGeom prst="rect">
              <a:avLst/>
            </a:prstGeom>
            <a:solidFill>
              <a:schemeClr val="accent1">
                <a:lumMod val="60000"/>
                <a:lumOff val="40000"/>
              </a:schemeClr>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5FD11F5-B62D-E94D-AD20-A502F4E2F550}"/>
                </a:ext>
              </a:extLst>
            </p:cNvPr>
            <p:cNvSpPr/>
            <p:nvPr/>
          </p:nvSpPr>
          <p:spPr>
            <a:xfrm>
              <a:off x="7169538" y="-2136023"/>
              <a:ext cx="1105744" cy="1105744"/>
            </a:xfrm>
            <a:prstGeom prst="rect">
              <a:avLst/>
            </a:prstGeom>
            <a:solidFill>
              <a:schemeClr val="accent1">
                <a:lumMod val="60000"/>
                <a:lumOff val="40000"/>
              </a:schemeClr>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42BF543-5D9D-BB46-A61E-A06E3ADA8EBC}"/>
                </a:ext>
              </a:extLst>
            </p:cNvPr>
            <p:cNvSpPr/>
            <p:nvPr/>
          </p:nvSpPr>
          <p:spPr>
            <a:xfrm>
              <a:off x="7321938" y="-1983623"/>
              <a:ext cx="1105744" cy="1105744"/>
            </a:xfrm>
            <a:prstGeom prst="rect">
              <a:avLst/>
            </a:prstGeom>
            <a:solidFill>
              <a:schemeClr val="accent1">
                <a:lumMod val="60000"/>
                <a:lumOff val="40000"/>
              </a:schemeClr>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EF4CD150-9AD5-FB48-9862-04E00D208AEF}"/>
              </a:ext>
            </a:extLst>
          </p:cNvPr>
          <p:cNvGrpSpPr/>
          <p:nvPr/>
        </p:nvGrpSpPr>
        <p:grpSpPr>
          <a:xfrm>
            <a:off x="2555263" y="2748422"/>
            <a:ext cx="1402732" cy="1402732"/>
            <a:chOff x="6712338" y="-2775886"/>
            <a:chExt cx="2124635" cy="2124635"/>
          </a:xfrm>
        </p:grpSpPr>
        <p:sp>
          <p:nvSpPr>
            <p:cNvPr id="45" name="Rectangle 44">
              <a:extLst>
                <a:ext uri="{FF2B5EF4-FFF2-40B4-BE49-F238E27FC236}">
                  <a16:creationId xmlns:a16="http://schemas.microsoft.com/office/drawing/2014/main" id="{526C0885-5DD4-2F42-A8AD-2D95E4986CB0}"/>
                </a:ext>
              </a:extLst>
            </p:cNvPr>
            <p:cNvSpPr/>
            <p:nvPr/>
          </p:nvSpPr>
          <p:spPr>
            <a:xfrm>
              <a:off x="6712338" y="-2775886"/>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9172525-E1F9-1847-946B-B35779D18050}"/>
                </a:ext>
              </a:extLst>
            </p:cNvPr>
            <p:cNvSpPr/>
            <p:nvPr/>
          </p:nvSpPr>
          <p:spPr>
            <a:xfrm>
              <a:off x="6864738" y="-2623486"/>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2D249CC-4381-7D4C-A4FD-AB01BBEA7A59}"/>
                </a:ext>
              </a:extLst>
            </p:cNvPr>
            <p:cNvSpPr/>
            <p:nvPr/>
          </p:nvSpPr>
          <p:spPr>
            <a:xfrm>
              <a:off x="7017138" y="-2471086"/>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AEDB21D-2679-804F-A1F6-521F431A8FEC}"/>
                </a:ext>
              </a:extLst>
            </p:cNvPr>
            <p:cNvSpPr/>
            <p:nvPr/>
          </p:nvSpPr>
          <p:spPr>
            <a:xfrm>
              <a:off x="7169538" y="-2318686"/>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Picture 48" descr="A picture containing drawing&#10;&#10;Description automatically generated">
            <a:extLst>
              <a:ext uri="{FF2B5EF4-FFF2-40B4-BE49-F238E27FC236}">
                <a16:creationId xmlns:a16="http://schemas.microsoft.com/office/drawing/2014/main" id="{2C78479D-7EBC-6A4C-9D62-F15FA32239FD}"/>
              </a:ext>
            </a:extLst>
          </p:cNvPr>
          <p:cNvPicPr>
            <a:picLocks noChangeAspect="1"/>
          </p:cNvPicPr>
          <p:nvPr/>
        </p:nvPicPr>
        <p:blipFill>
          <a:blip r:embed="rId2"/>
          <a:stretch>
            <a:fillRect/>
          </a:stretch>
        </p:blipFill>
        <p:spPr>
          <a:xfrm>
            <a:off x="408128" y="2778364"/>
            <a:ext cx="1433806" cy="13667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72866320"/>
      </p:ext>
    </p:extLst>
  </p:cSld>
  <p:clrMapOvr>
    <a:masterClrMapping/>
  </p:clrMapOvr>
  <mc:AlternateContent xmlns:mc="http://schemas.openxmlformats.org/markup-compatibility/2006" xmlns:p159="http://schemas.microsoft.com/office/powerpoint/2015/09/main">
    <mc:Choice Requires="p159">
      <p:transition advTm="1149">
        <p159:morph option="byObject"/>
      </p:transition>
    </mc:Choice>
    <mc:Fallback xmlns="">
      <p:transition advTm="1149">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80C4732-4764-D44B-A04D-4A3000A121A8}"/>
              </a:ext>
            </a:extLst>
          </p:cNvPr>
          <p:cNvSpPr txBox="1"/>
          <p:nvPr/>
        </p:nvSpPr>
        <p:spPr>
          <a:xfrm>
            <a:off x="266700" y="342900"/>
            <a:ext cx="3276666" cy="307777"/>
          </a:xfrm>
          <a:prstGeom prst="rect">
            <a:avLst/>
          </a:prstGeom>
          <a:noFill/>
        </p:spPr>
        <p:txBody>
          <a:bodyPr wrap="none" rtlCol="0">
            <a:spAutoFit/>
          </a:bodyPr>
          <a:lstStyle/>
          <a:p>
            <a:pPr algn="ctr"/>
            <a:r>
              <a:rPr lang="en-US" sz="1400" dirty="0">
                <a:solidFill>
                  <a:schemeClr val="bg1"/>
                </a:solidFill>
                <a:latin typeface="Futura Medium" panose="020B0602020204020303" pitchFamily="34" charset="-79"/>
                <a:cs typeface="Futura Medium" panose="020B0602020204020303" pitchFamily="34" charset="-79"/>
              </a:rPr>
              <a:t>HAND SIGNALS WITH VISUAL DATA</a:t>
            </a:r>
          </a:p>
        </p:txBody>
      </p:sp>
      <p:sp>
        <p:nvSpPr>
          <p:cNvPr id="13" name="TextBox 12">
            <a:extLst>
              <a:ext uri="{FF2B5EF4-FFF2-40B4-BE49-F238E27FC236}">
                <a16:creationId xmlns:a16="http://schemas.microsoft.com/office/drawing/2014/main" id="{FA138389-3D45-B345-8AA3-33EC5B8FA9F2}"/>
              </a:ext>
            </a:extLst>
          </p:cNvPr>
          <p:cNvSpPr txBox="1"/>
          <p:nvPr/>
        </p:nvSpPr>
        <p:spPr>
          <a:xfrm>
            <a:off x="266700" y="650676"/>
            <a:ext cx="3828677" cy="646331"/>
          </a:xfrm>
          <a:prstGeom prst="rect">
            <a:avLst/>
          </a:prstGeom>
          <a:noFill/>
        </p:spPr>
        <p:txBody>
          <a:bodyPr wrap="none" rtlCol="0">
            <a:spAutoFit/>
          </a:bodyPr>
          <a:lstStyle/>
          <a:p>
            <a:r>
              <a:rPr lang="en-US" sz="3600" dirty="0">
                <a:latin typeface="Futura Medium" panose="020B0602020204020303" pitchFamily="34" charset="-79"/>
                <a:cs typeface="Futura Medium" panose="020B0602020204020303" pitchFamily="34" charset="-79"/>
              </a:rPr>
              <a:t>DEEP LEARNING</a:t>
            </a:r>
          </a:p>
        </p:txBody>
      </p:sp>
      <p:sp>
        <p:nvSpPr>
          <p:cNvPr id="15" name="TextBox 14">
            <a:extLst>
              <a:ext uri="{FF2B5EF4-FFF2-40B4-BE49-F238E27FC236}">
                <a16:creationId xmlns:a16="http://schemas.microsoft.com/office/drawing/2014/main" id="{217F0EEE-59E8-DB4B-898E-CE310CD96BA3}"/>
              </a:ext>
            </a:extLst>
          </p:cNvPr>
          <p:cNvSpPr txBox="1"/>
          <p:nvPr/>
        </p:nvSpPr>
        <p:spPr>
          <a:xfrm>
            <a:off x="5724248" y="6511964"/>
            <a:ext cx="748923" cy="307777"/>
          </a:xfrm>
          <a:prstGeom prst="rect">
            <a:avLst/>
          </a:prstGeom>
          <a:noFill/>
        </p:spPr>
        <p:txBody>
          <a:bodyPr wrap="none" rtlCol="0">
            <a:spAutoFit/>
          </a:bodyPr>
          <a:lstStyle/>
          <a:p>
            <a:pPr algn="ctr"/>
            <a:r>
              <a:rPr lang="en-US" sz="1400" dirty="0">
                <a:solidFill>
                  <a:schemeClr val="tx2">
                    <a:lumMod val="50000"/>
                  </a:schemeClr>
                </a:solidFill>
                <a:latin typeface="Futura Medium" panose="020B0602020204020303" pitchFamily="34" charset="-79"/>
                <a:cs typeface="Futura Medium" panose="020B0602020204020303" pitchFamily="34" charset="-79"/>
              </a:rPr>
              <a:t>DEMO</a:t>
            </a:r>
          </a:p>
        </p:txBody>
      </p:sp>
      <p:sp>
        <p:nvSpPr>
          <p:cNvPr id="16" name="Donut 15">
            <a:extLst>
              <a:ext uri="{FF2B5EF4-FFF2-40B4-BE49-F238E27FC236}">
                <a16:creationId xmlns:a16="http://schemas.microsoft.com/office/drawing/2014/main" id="{B53F143B-520A-004B-90EF-9942656CC6EB}"/>
              </a:ext>
            </a:extLst>
          </p:cNvPr>
          <p:cNvSpPr/>
          <p:nvPr/>
        </p:nvSpPr>
        <p:spPr>
          <a:xfrm>
            <a:off x="147319" y="914152"/>
            <a:ext cx="119381" cy="119381"/>
          </a:xfrm>
          <a:prstGeom prst="donut">
            <a:avLst>
              <a:gd name="adj" fmla="val 2311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80937AC0-4CD8-DE4C-A8CA-1C864E6B6D8E}"/>
              </a:ext>
            </a:extLst>
          </p:cNvPr>
          <p:cNvSpPr txBox="1"/>
          <p:nvPr/>
        </p:nvSpPr>
        <p:spPr>
          <a:xfrm>
            <a:off x="274792" y="1285931"/>
            <a:ext cx="1771639"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OUR CNN MODEL</a:t>
            </a:r>
          </a:p>
        </p:txBody>
      </p:sp>
      <p:grpSp>
        <p:nvGrpSpPr>
          <p:cNvPr id="50" name="Group 49">
            <a:extLst>
              <a:ext uri="{FF2B5EF4-FFF2-40B4-BE49-F238E27FC236}">
                <a16:creationId xmlns:a16="http://schemas.microsoft.com/office/drawing/2014/main" id="{C45BF427-F47D-FB44-9279-132BB30FA6B1}"/>
              </a:ext>
            </a:extLst>
          </p:cNvPr>
          <p:cNvGrpSpPr/>
          <p:nvPr/>
        </p:nvGrpSpPr>
        <p:grpSpPr>
          <a:xfrm>
            <a:off x="778306" y="2727634"/>
            <a:ext cx="1402732" cy="1402732"/>
            <a:chOff x="6712338" y="-2775886"/>
            <a:chExt cx="2124635" cy="2124635"/>
          </a:xfrm>
        </p:grpSpPr>
        <p:sp>
          <p:nvSpPr>
            <p:cNvPr id="51" name="Rectangle 50">
              <a:extLst>
                <a:ext uri="{FF2B5EF4-FFF2-40B4-BE49-F238E27FC236}">
                  <a16:creationId xmlns:a16="http://schemas.microsoft.com/office/drawing/2014/main" id="{2DE62F19-61A2-6A4E-82D5-14534B0693BD}"/>
                </a:ext>
              </a:extLst>
            </p:cNvPr>
            <p:cNvSpPr/>
            <p:nvPr/>
          </p:nvSpPr>
          <p:spPr>
            <a:xfrm>
              <a:off x="6712338" y="-2775886"/>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676626C-3A14-A249-844A-F62CB8C99038}"/>
                </a:ext>
              </a:extLst>
            </p:cNvPr>
            <p:cNvSpPr/>
            <p:nvPr/>
          </p:nvSpPr>
          <p:spPr>
            <a:xfrm>
              <a:off x="6864738" y="-2623486"/>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6B5BBFA-29AD-EF46-9230-5B7CDAED3037}"/>
                </a:ext>
              </a:extLst>
            </p:cNvPr>
            <p:cNvSpPr/>
            <p:nvPr/>
          </p:nvSpPr>
          <p:spPr>
            <a:xfrm>
              <a:off x="7017138" y="-2471086"/>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FC63955-D139-6E4F-9ED0-172B039898F3}"/>
                </a:ext>
              </a:extLst>
            </p:cNvPr>
            <p:cNvSpPr/>
            <p:nvPr/>
          </p:nvSpPr>
          <p:spPr>
            <a:xfrm>
              <a:off x="7169538" y="-2318686"/>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80E3D003-3129-784D-9B93-041B16DC2DDE}"/>
              </a:ext>
            </a:extLst>
          </p:cNvPr>
          <p:cNvSpPr txBox="1"/>
          <p:nvPr/>
        </p:nvSpPr>
        <p:spPr>
          <a:xfrm>
            <a:off x="741417" y="4392126"/>
            <a:ext cx="1558696" cy="738664"/>
          </a:xfrm>
          <a:prstGeom prst="rect">
            <a:avLst/>
          </a:prstGeom>
          <a:noFill/>
        </p:spPr>
        <p:txBody>
          <a:bodyPr wrap="none" rtlCol="0">
            <a:spAutoFit/>
          </a:bodyPr>
          <a:lstStyle/>
          <a:p>
            <a:pPr algn="ctr"/>
            <a:r>
              <a:rPr lang="en-US" sz="1400" dirty="0">
                <a:solidFill>
                  <a:schemeClr val="bg1"/>
                </a:solidFill>
                <a:latin typeface="Futura Medium" panose="020B0602020204020303" pitchFamily="34" charset="-79"/>
                <a:cs typeface="Futura Medium" panose="020B0602020204020303" pitchFamily="34" charset="-79"/>
              </a:rPr>
              <a:t>CONVOLUTION</a:t>
            </a:r>
          </a:p>
          <a:p>
            <a:pPr algn="ctr"/>
            <a:r>
              <a:rPr lang="en-US" sz="1400" dirty="0">
                <a:solidFill>
                  <a:schemeClr val="bg1"/>
                </a:solidFill>
                <a:latin typeface="Futura Medium" panose="020B0602020204020303" pitchFamily="34" charset="-79"/>
                <a:cs typeface="Futura Medium" panose="020B0602020204020303" pitchFamily="34" charset="-79"/>
              </a:rPr>
              <a:t>+ ACTIVATION</a:t>
            </a:r>
          </a:p>
          <a:p>
            <a:pPr algn="ctr"/>
            <a:r>
              <a:rPr lang="en-US" sz="1400" dirty="0">
                <a:solidFill>
                  <a:schemeClr val="bg1"/>
                </a:solidFill>
                <a:latin typeface="Futura Medium" panose="020B0602020204020303" pitchFamily="34" charset="-79"/>
                <a:cs typeface="Futura Medium" panose="020B0602020204020303" pitchFamily="34" charset="-79"/>
              </a:rPr>
              <a:t>(32,198,198)</a:t>
            </a:r>
          </a:p>
        </p:txBody>
      </p:sp>
      <p:grpSp>
        <p:nvGrpSpPr>
          <p:cNvPr id="56" name="Group 55">
            <a:extLst>
              <a:ext uri="{FF2B5EF4-FFF2-40B4-BE49-F238E27FC236}">
                <a16:creationId xmlns:a16="http://schemas.microsoft.com/office/drawing/2014/main" id="{EDF06F96-49E7-CC49-856C-ED22BC35A339}"/>
              </a:ext>
            </a:extLst>
          </p:cNvPr>
          <p:cNvGrpSpPr/>
          <p:nvPr/>
        </p:nvGrpSpPr>
        <p:grpSpPr>
          <a:xfrm>
            <a:off x="2692645" y="2727634"/>
            <a:ext cx="1402732" cy="1402732"/>
            <a:chOff x="6712338" y="-2775886"/>
            <a:chExt cx="2124635" cy="2124635"/>
          </a:xfrm>
        </p:grpSpPr>
        <p:sp>
          <p:nvSpPr>
            <p:cNvPr id="57" name="Rectangle 56">
              <a:extLst>
                <a:ext uri="{FF2B5EF4-FFF2-40B4-BE49-F238E27FC236}">
                  <a16:creationId xmlns:a16="http://schemas.microsoft.com/office/drawing/2014/main" id="{14B1D63B-2CE7-9D42-AA62-F33E27B54C25}"/>
                </a:ext>
              </a:extLst>
            </p:cNvPr>
            <p:cNvSpPr/>
            <p:nvPr/>
          </p:nvSpPr>
          <p:spPr>
            <a:xfrm>
              <a:off x="6712338" y="-2775886"/>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D2A1A45-CEE7-8A43-9EEB-C62D2ECB138F}"/>
                </a:ext>
              </a:extLst>
            </p:cNvPr>
            <p:cNvSpPr/>
            <p:nvPr/>
          </p:nvSpPr>
          <p:spPr>
            <a:xfrm>
              <a:off x="6864738" y="-2623486"/>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8A273F2-BF31-DF43-ADE3-E2BA567FB297}"/>
                </a:ext>
              </a:extLst>
            </p:cNvPr>
            <p:cNvSpPr/>
            <p:nvPr/>
          </p:nvSpPr>
          <p:spPr>
            <a:xfrm>
              <a:off x="7017138" y="-2471086"/>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0C7B3FF-CDF3-FD49-85BF-5FD0910EFFDC}"/>
                </a:ext>
              </a:extLst>
            </p:cNvPr>
            <p:cNvSpPr/>
            <p:nvPr/>
          </p:nvSpPr>
          <p:spPr>
            <a:xfrm>
              <a:off x="7169538" y="-2318686"/>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445C8765-F2AC-7449-87B3-4D35E58933D3}"/>
              </a:ext>
            </a:extLst>
          </p:cNvPr>
          <p:cNvSpPr txBox="1"/>
          <p:nvPr/>
        </p:nvSpPr>
        <p:spPr>
          <a:xfrm>
            <a:off x="2655756" y="4392126"/>
            <a:ext cx="1558696" cy="738664"/>
          </a:xfrm>
          <a:prstGeom prst="rect">
            <a:avLst/>
          </a:prstGeom>
          <a:noFill/>
        </p:spPr>
        <p:txBody>
          <a:bodyPr wrap="none" rtlCol="0">
            <a:spAutoFit/>
          </a:bodyPr>
          <a:lstStyle/>
          <a:p>
            <a:pPr algn="ctr"/>
            <a:r>
              <a:rPr lang="en-US" sz="1400" dirty="0">
                <a:solidFill>
                  <a:schemeClr val="bg1"/>
                </a:solidFill>
                <a:latin typeface="Futura Medium" panose="020B0602020204020303" pitchFamily="34" charset="-79"/>
                <a:cs typeface="Futura Medium" panose="020B0602020204020303" pitchFamily="34" charset="-79"/>
              </a:rPr>
              <a:t>CONVOLUTION</a:t>
            </a:r>
          </a:p>
          <a:p>
            <a:pPr algn="ctr"/>
            <a:r>
              <a:rPr lang="en-US" sz="1400" dirty="0">
                <a:solidFill>
                  <a:schemeClr val="bg1"/>
                </a:solidFill>
                <a:latin typeface="Futura Medium" panose="020B0602020204020303" pitchFamily="34" charset="-79"/>
                <a:cs typeface="Futura Medium" panose="020B0602020204020303" pitchFamily="34" charset="-79"/>
              </a:rPr>
              <a:t>+ ACTIVATION</a:t>
            </a:r>
          </a:p>
          <a:p>
            <a:pPr algn="ctr"/>
            <a:r>
              <a:rPr lang="en-US" sz="1400" dirty="0">
                <a:solidFill>
                  <a:schemeClr val="bg1"/>
                </a:solidFill>
                <a:latin typeface="Futura Medium" panose="020B0602020204020303" pitchFamily="34" charset="-79"/>
                <a:cs typeface="Futura Medium" panose="020B0602020204020303" pitchFamily="34" charset="-79"/>
              </a:rPr>
              <a:t>(32,196,196)</a:t>
            </a:r>
          </a:p>
        </p:txBody>
      </p:sp>
      <p:grpSp>
        <p:nvGrpSpPr>
          <p:cNvPr id="62" name="Group 61">
            <a:extLst>
              <a:ext uri="{FF2B5EF4-FFF2-40B4-BE49-F238E27FC236}">
                <a16:creationId xmlns:a16="http://schemas.microsoft.com/office/drawing/2014/main" id="{242162D3-3304-814C-84A2-170AED9231E6}"/>
              </a:ext>
            </a:extLst>
          </p:cNvPr>
          <p:cNvGrpSpPr/>
          <p:nvPr/>
        </p:nvGrpSpPr>
        <p:grpSpPr>
          <a:xfrm>
            <a:off x="4506366" y="2647528"/>
            <a:ext cx="1562944" cy="1562944"/>
            <a:chOff x="9607778" y="2716393"/>
            <a:chExt cx="1562944" cy="1562944"/>
          </a:xfrm>
        </p:grpSpPr>
        <p:sp>
          <p:nvSpPr>
            <p:cNvPr id="63" name="Rectangle 62">
              <a:extLst>
                <a:ext uri="{FF2B5EF4-FFF2-40B4-BE49-F238E27FC236}">
                  <a16:creationId xmlns:a16="http://schemas.microsoft.com/office/drawing/2014/main" id="{716BCFB9-A111-F740-8BAD-0BDADD28AA52}"/>
                </a:ext>
              </a:extLst>
            </p:cNvPr>
            <p:cNvSpPr/>
            <p:nvPr/>
          </p:nvSpPr>
          <p:spPr>
            <a:xfrm>
              <a:off x="9607778" y="2716393"/>
              <a:ext cx="1105744" cy="1105744"/>
            </a:xfrm>
            <a:prstGeom prst="rect">
              <a:avLst/>
            </a:prstGeom>
            <a:solidFill>
              <a:schemeClr val="accent1">
                <a:lumMod val="60000"/>
                <a:lumOff val="40000"/>
              </a:schemeClr>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00D4B298-BC9B-824E-869B-285DF34CBC25}"/>
                </a:ext>
              </a:extLst>
            </p:cNvPr>
            <p:cNvSpPr/>
            <p:nvPr/>
          </p:nvSpPr>
          <p:spPr>
            <a:xfrm>
              <a:off x="9760178" y="2868793"/>
              <a:ext cx="1105744" cy="1105744"/>
            </a:xfrm>
            <a:prstGeom prst="rect">
              <a:avLst/>
            </a:prstGeom>
            <a:solidFill>
              <a:schemeClr val="accent1">
                <a:lumMod val="60000"/>
                <a:lumOff val="40000"/>
              </a:schemeClr>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405700B6-DF54-9842-822B-4354367F3A1E}"/>
                </a:ext>
              </a:extLst>
            </p:cNvPr>
            <p:cNvSpPr/>
            <p:nvPr/>
          </p:nvSpPr>
          <p:spPr>
            <a:xfrm>
              <a:off x="9912578" y="3021193"/>
              <a:ext cx="1105744" cy="1105744"/>
            </a:xfrm>
            <a:prstGeom prst="rect">
              <a:avLst/>
            </a:prstGeom>
            <a:solidFill>
              <a:schemeClr val="accent1">
                <a:lumMod val="60000"/>
                <a:lumOff val="40000"/>
              </a:schemeClr>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EAB5A41-6264-DB4E-BAEA-FDD02556B150}"/>
                </a:ext>
              </a:extLst>
            </p:cNvPr>
            <p:cNvSpPr/>
            <p:nvPr/>
          </p:nvSpPr>
          <p:spPr>
            <a:xfrm>
              <a:off x="10064978" y="3173593"/>
              <a:ext cx="1105744" cy="1105744"/>
            </a:xfrm>
            <a:prstGeom prst="rect">
              <a:avLst/>
            </a:prstGeom>
            <a:solidFill>
              <a:schemeClr val="accent1">
                <a:lumMod val="60000"/>
                <a:lumOff val="40000"/>
              </a:schemeClr>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TextBox 66">
            <a:extLst>
              <a:ext uri="{FF2B5EF4-FFF2-40B4-BE49-F238E27FC236}">
                <a16:creationId xmlns:a16="http://schemas.microsoft.com/office/drawing/2014/main" id="{73AC966C-07B7-9C4F-982F-94C2A8705C0A}"/>
              </a:ext>
            </a:extLst>
          </p:cNvPr>
          <p:cNvSpPr txBox="1"/>
          <p:nvPr/>
        </p:nvSpPr>
        <p:spPr>
          <a:xfrm>
            <a:off x="4816726" y="4392126"/>
            <a:ext cx="1242776" cy="738664"/>
          </a:xfrm>
          <a:prstGeom prst="rect">
            <a:avLst/>
          </a:prstGeom>
          <a:noFill/>
        </p:spPr>
        <p:txBody>
          <a:bodyPr wrap="none" rtlCol="0">
            <a:spAutoFit/>
          </a:bodyPr>
          <a:lstStyle/>
          <a:p>
            <a:pPr algn="ctr"/>
            <a:r>
              <a:rPr lang="en-US" sz="1400" dirty="0">
                <a:solidFill>
                  <a:schemeClr val="bg1"/>
                </a:solidFill>
                <a:latin typeface="Futura Medium" panose="020B0602020204020303" pitchFamily="34" charset="-79"/>
                <a:cs typeface="Futura Medium" panose="020B0602020204020303" pitchFamily="34" charset="-79"/>
              </a:rPr>
              <a:t>POOLING</a:t>
            </a:r>
          </a:p>
          <a:p>
            <a:pPr algn="ctr"/>
            <a:r>
              <a:rPr lang="en-US" sz="1400" dirty="0">
                <a:solidFill>
                  <a:schemeClr val="bg1"/>
                </a:solidFill>
                <a:latin typeface="Futura Medium" panose="020B0602020204020303" pitchFamily="34" charset="-79"/>
                <a:cs typeface="Futura Medium" panose="020B0602020204020303" pitchFamily="34" charset="-79"/>
              </a:rPr>
              <a:t>&amp; DROPOUT</a:t>
            </a:r>
          </a:p>
          <a:p>
            <a:pPr algn="ctr"/>
            <a:r>
              <a:rPr lang="en-US" sz="1400" dirty="0">
                <a:solidFill>
                  <a:schemeClr val="bg1"/>
                </a:solidFill>
                <a:latin typeface="Futura Medium" panose="020B0602020204020303" pitchFamily="34" charset="-79"/>
                <a:cs typeface="Futura Medium" panose="020B0602020204020303" pitchFamily="34" charset="-79"/>
              </a:rPr>
              <a:t>(32,98,98)</a:t>
            </a:r>
          </a:p>
        </p:txBody>
      </p:sp>
      <p:sp>
        <p:nvSpPr>
          <p:cNvPr id="68" name="Rectangle 67">
            <a:extLst>
              <a:ext uri="{FF2B5EF4-FFF2-40B4-BE49-F238E27FC236}">
                <a16:creationId xmlns:a16="http://schemas.microsoft.com/office/drawing/2014/main" id="{50B412BB-AA2A-D941-B6B6-F223A1634F9A}"/>
              </a:ext>
            </a:extLst>
          </p:cNvPr>
          <p:cNvSpPr/>
          <p:nvPr/>
        </p:nvSpPr>
        <p:spPr>
          <a:xfrm>
            <a:off x="6681947" y="2264718"/>
            <a:ext cx="630066" cy="2176163"/>
          </a:xfrm>
          <a:prstGeom prst="rect">
            <a:avLst/>
          </a:prstGeom>
          <a:solidFill>
            <a:schemeClr val="accent6">
              <a:lumMod val="60000"/>
              <a:lumOff val="40000"/>
            </a:schemeClr>
          </a:solidFill>
          <a:ln>
            <a:noFill/>
          </a:ln>
          <a:effectLst>
            <a:outerShdw blurRad="139700" dist="152400" dir="13500000" algn="br" rotWithShape="0">
              <a:prstClr val="black">
                <a:alpha val="40000"/>
              </a:prstClr>
            </a:outerShdw>
          </a:effectLst>
          <a:scene3d>
            <a:camera prst="isometricOffAxis2Top">
              <a:rot lat="18686444" lon="18830543" rev="2601394"/>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38FEAF70-BE0F-B947-B872-9AC3F7360510}"/>
              </a:ext>
            </a:extLst>
          </p:cNvPr>
          <p:cNvSpPr txBox="1"/>
          <p:nvPr/>
        </p:nvSpPr>
        <p:spPr>
          <a:xfrm>
            <a:off x="6600814" y="4392126"/>
            <a:ext cx="973985" cy="523220"/>
          </a:xfrm>
          <a:prstGeom prst="rect">
            <a:avLst/>
          </a:prstGeom>
          <a:noFill/>
        </p:spPr>
        <p:txBody>
          <a:bodyPr wrap="none" rtlCol="0">
            <a:spAutoFit/>
          </a:bodyPr>
          <a:lstStyle/>
          <a:p>
            <a:pPr algn="ctr"/>
            <a:r>
              <a:rPr lang="en-US" sz="1400" dirty="0">
                <a:solidFill>
                  <a:schemeClr val="bg1"/>
                </a:solidFill>
                <a:latin typeface="Futura Medium" panose="020B0602020204020303" pitchFamily="34" charset="-79"/>
                <a:cs typeface="Futura Medium" panose="020B0602020204020303" pitchFamily="34" charset="-79"/>
              </a:rPr>
              <a:t>FLATTEN</a:t>
            </a:r>
          </a:p>
          <a:p>
            <a:pPr algn="ctr"/>
            <a:r>
              <a:rPr lang="en-US" sz="1400" dirty="0">
                <a:solidFill>
                  <a:schemeClr val="bg1"/>
                </a:solidFill>
                <a:latin typeface="Futura Medium" panose="020B0602020204020303" pitchFamily="34" charset="-79"/>
                <a:cs typeface="Futura Medium" panose="020B0602020204020303" pitchFamily="34" charset="-79"/>
              </a:rPr>
              <a:t>(307328)</a:t>
            </a:r>
          </a:p>
        </p:txBody>
      </p:sp>
      <p:grpSp>
        <p:nvGrpSpPr>
          <p:cNvPr id="70" name="Group 69">
            <a:extLst>
              <a:ext uri="{FF2B5EF4-FFF2-40B4-BE49-F238E27FC236}">
                <a16:creationId xmlns:a16="http://schemas.microsoft.com/office/drawing/2014/main" id="{38F58C74-4D8A-744D-B7DA-F98A77D83578}"/>
              </a:ext>
            </a:extLst>
          </p:cNvPr>
          <p:cNvGrpSpPr/>
          <p:nvPr/>
        </p:nvGrpSpPr>
        <p:grpSpPr>
          <a:xfrm>
            <a:off x="8077050" y="2645269"/>
            <a:ext cx="1562944" cy="1562944"/>
            <a:chOff x="9607778" y="2716393"/>
            <a:chExt cx="1562944" cy="1562944"/>
          </a:xfrm>
        </p:grpSpPr>
        <p:sp>
          <p:nvSpPr>
            <p:cNvPr id="71" name="Rectangle 70">
              <a:extLst>
                <a:ext uri="{FF2B5EF4-FFF2-40B4-BE49-F238E27FC236}">
                  <a16:creationId xmlns:a16="http://schemas.microsoft.com/office/drawing/2014/main" id="{814C8A96-6D63-DE48-9148-FF36D2F1BF31}"/>
                </a:ext>
              </a:extLst>
            </p:cNvPr>
            <p:cNvSpPr/>
            <p:nvPr/>
          </p:nvSpPr>
          <p:spPr>
            <a:xfrm>
              <a:off x="9607778" y="2716393"/>
              <a:ext cx="1105744" cy="1105744"/>
            </a:xfrm>
            <a:prstGeom prst="rect">
              <a:avLst/>
            </a:prstGeom>
            <a:solidFill>
              <a:schemeClr val="accent1">
                <a:lumMod val="60000"/>
                <a:lumOff val="40000"/>
              </a:schemeClr>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8D7BDB5-5FD7-CA49-80F2-F6EC9DB35147}"/>
                </a:ext>
              </a:extLst>
            </p:cNvPr>
            <p:cNvSpPr/>
            <p:nvPr/>
          </p:nvSpPr>
          <p:spPr>
            <a:xfrm>
              <a:off x="9760178" y="2868793"/>
              <a:ext cx="1105744" cy="110574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72FA92C8-5250-D94A-9D0E-805D40D2F141}"/>
                </a:ext>
              </a:extLst>
            </p:cNvPr>
            <p:cNvSpPr/>
            <p:nvPr/>
          </p:nvSpPr>
          <p:spPr>
            <a:xfrm>
              <a:off x="9912578" y="3021193"/>
              <a:ext cx="1105744" cy="1105744"/>
            </a:xfrm>
            <a:prstGeom prst="rect">
              <a:avLst/>
            </a:prstGeom>
            <a:solidFill>
              <a:schemeClr val="accent1">
                <a:lumMod val="60000"/>
                <a:lumOff val="40000"/>
              </a:schemeClr>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515A365A-5D0B-C646-8C68-AE650803CDD9}"/>
                </a:ext>
              </a:extLst>
            </p:cNvPr>
            <p:cNvSpPr/>
            <p:nvPr/>
          </p:nvSpPr>
          <p:spPr>
            <a:xfrm>
              <a:off x="10064978" y="3173593"/>
              <a:ext cx="1105744" cy="110574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Box 74">
            <a:extLst>
              <a:ext uri="{FF2B5EF4-FFF2-40B4-BE49-F238E27FC236}">
                <a16:creationId xmlns:a16="http://schemas.microsoft.com/office/drawing/2014/main" id="{085CD458-01F4-2847-8F83-8BC7A89D88F5}"/>
              </a:ext>
            </a:extLst>
          </p:cNvPr>
          <p:cNvSpPr txBox="1"/>
          <p:nvPr/>
        </p:nvSpPr>
        <p:spPr>
          <a:xfrm>
            <a:off x="8000337" y="4392126"/>
            <a:ext cx="1964512" cy="738664"/>
          </a:xfrm>
          <a:prstGeom prst="rect">
            <a:avLst/>
          </a:prstGeom>
          <a:noFill/>
        </p:spPr>
        <p:txBody>
          <a:bodyPr wrap="none" rtlCol="0">
            <a:spAutoFit/>
          </a:bodyPr>
          <a:lstStyle/>
          <a:p>
            <a:pPr algn="ctr"/>
            <a:r>
              <a:rPr lang="en-US" sz="1400" dirty="0">
                <a:solidFill>
                  <a:schemeClr val="bg1"/>
                </a:solidFill>
                <a:latin typeface="Futura Medium" panose="020B0602020204020303" pitchFamily="34" charset="-79"/>
                <a:cs typeface="Futura Medium" panose="020B0602020204020303" pitchFamily="34" charset="-79"/>
              </a:rPr>
              <a:t>DENSE, ACTIVATION</a:t>
            </a:r>
          </a:p>
          <a:p>
            <a:pPr algn="ctr"/>
            <a:r>
              <a:rPr lang="en-US" sz="1400" dirty="0">
                <a:solidFill>
                  <a:schemeClr val="bg1"/>
                </a:solidFill>
                <a:latin typeface="Futura Medium" panose="020B0602020204020303" pitchFamily="34" charset="-79"/>
                <a:cs typeface="Futura Medium" panose="020B0602020204020303" pitchFamily="34" charset="-79"/>
              </a:rPr>
              <a:t>&amp; DROPOUT</a:t>
            </a:r>
          </a:p>
          <a:p>
            <a:pPr algn="ctr"/>
            <a:r>
              <a:rPr lang="en-US" sz="1400" dirty="0">
                <a:solidFill>
                  <a:schemeClr val="bg1"/>
                </a:solidFill>
                <a:latin typeface="Futura Medium" panose="020B0602020204020303" pitchFamily="34" charset="-79"/>
                <a:cs typeface="Futura Medium" panose="020B0602020204020303" pitchFamily="34" charset="-79"/>
              </a:rPr>
              <a:t>(128)</a:t>
            </a:r>
          </a:p>
        </p:txBody>
      </p:sp>
      <p:sp>
        <p:nvSpPr>
          <p:cNvPr id="76" name="Oval 75">
            <a:extLst>
              <a:ext uri="{FF2B5EF4-FFF2-40B4-BE49-F238E27FC236}">
                <a16:creationId xmlns:a16="http://schemas.microsoft.com/office/drawing/2014/main" id="{40F41700-E763-F247-AE87-36AABB0EC20E}"/>
              </a:ext>
            </a:extLst>
          </p:cNvPr>
          <p:cNvSpPr/>
          <p:nvPr/>
        </p:nvSpPr>
        <p:spPr>
          <a:xfrm>
            <a:off x="10133465" y="2533651"/>
            <a:ext cx="330558" cy="330558"/>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270F375-D80B-CE43-AEA8-5C4E4E243E22}"/>
              </a:ext>
            </a:extLst>
          </p:cNvPr>
          <p:cNvSpPr/>
          <p:nvPr/>
        </p:nvSpPr>
        <p:spPr>
          <a:xfrm>
            <a:off x="10133465" y="3029488"/>
            <a:ext cx="330558" cy="330558"/>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55EA82BF-337E-194E-AEEA-210F995CE05E}"/>
              </a:ext>
            </a:extLst>
          </p:cNvPr>
          <p:cNvSpPr/>
          <p:nvPr/>
        </p:nvSpPr>
        <p:spPr>
          <a:xfrm>
            <a:off x="10133465" y="3525325"/>
            <a:ext cx="330558" cy="330558"/>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3FAED2EF-4A91-8740-8995-30D4F53850F4}"/>
              </a:ext>
            </a:extLst>
          </p:cNvPr>
          <p:cNvSpPr/>
          <p:nvPr/>
        </p:nvSpPr>
        <p:spPr>
          <a:xfrm>
            <a:off x="10133465" y="4021162"/>
            <a:ext cx="330558" cy="330558"/>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A2FBD60A-3A44-014E-AE56-DEFB480D8C76}"/>
              </a:ext>
            </a:extLst>
          </p:cNvPr>
          <p:cNvSpPr/>
          <p:nvPr/>
        </p:nvSpPr>
        <p:spPr>
          <a:xfrm>
            <a:off x="10891110" y="3246266"/>
            <a:ext cx="330558" cy="330558"/>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68C2214C-C117-6446-A930-8B72EADD2C32}"/>
              </a:ext>
            </a:extLst>
          </p:cNvPr>
          <p:cNvCxnSpPr>
            <a:stCxn id="76" idx="5"/>
            <a:endCxn id="80" idx="1"/>
          </p:cNvCxnSpPr>
          <p:nvPr/>
        </p:nvCxnSpPr>
        <p:spPr>
          <a:xfrm>
            <a:off x="10415614" y="2815800"/>
            <a:ext cx="523905" cy="47887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1BC49D5-9CB0-4242-9958-24032A76C1E5}"/>
              </a:ext>
            </a:extLst>
          </p:cNvPr>
          <p:cNvCxnSpPr>
            <a:stCxn id="77" idx="6"/>
            <a:endCxn id="80" idx="2"/>
          </p:cNvCxnSpPr>
          <p:nvPr/>
        </p:nvCxnSpPr>
        <p:spPr>
          <a:xfrm>
            <a:off x="10464023" y="3194767"/>
            <a:ext cx="427087" cy="21677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F1EC02D-E84C-9149-A520-190770D62A57}"/>
              </a:ext>
            </a:extLst>
          </p:cNvPr>
          <p:cNvCxnSpPr>
            <a:stCxn id="80" idx="3"/>
            <a:endCxn id="78" idx="6"/>
          </p:cNvCxnSpPr>
          <p:nvPr/>
        </p:nvCxnSpPr>
        <p:spPr>
          <a:xfrm flipH="1">
            <a:off x="10464023" y="3528415"/>
            <a:ext cx="475496" cy="16218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F1D6908-578D-CB49-AE2D-16CB14BDC6CC}"/>
              </a:ext>
            </a:extLst>
          </p:cNvPr>
          <p:cNvCxnSpPr>
            <a:stCxn id="80" idx="4"/>
            <a:endCxn id="79" idx="7"/>
          </p:cNvCxnSpPr>
          <p:nvPr/>
        </p:nvCxnSpPr>
        <p:spPr>
          <a:xfrm flipH="1">
            <a:off x="10415614" y="3576824"/>
            <a:ext cx="640775" cy="492747"/>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8272BC2-F77F-FF47-A5EB-25CF357EF631}"/>
              </a:ext>
            </a:extLst>
          </p:cNvPr>
          <p:cNvCxnSpPr>
            <a:stCxn id="80" idx="6"/>
          </p:cNvCxnSpPr>
          <p:nvPr/>
        </p:nvCxnSpPr>
        <p:spPr>
          <a:xfrm>
            <a:off x="11221668" y="3411545"/>
            <a:ext cx="552009" cy="0"/>
          </a:xfrm>
          <a:prstGeom prst="line">
            <a:avLst/>
          </a:prstGeom>
          <a:ln w="50800">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483666AC-F645-1C47-B504-55E0AFFEE03F}"/>
              </a:ext>
            </a:extLst>
          </p:cNvPr>
          <p:cNvSpPr txBox="1"/>
          <p:nvPr/>
        </p:nvSpPr>
        <p:spPr>
          <a:xfrm>
            <a:off x="10115145" y="4392126"/>
            <a:ext cx="1317091" cy="738664"/>
          </a:xfrm>
          <a:prstGeom prst="rect">
            <a:avLst/>
          </a:prstGeom>
          <a:noFill/>
        </p:spPr>
        <p:txBody>
          <a:bodyPr wrap="none" rtlCol="0">
            <a:spAutoFit/>
          </a:bodyPr>
          <a:lstStyle/>
          <a:p>
            <a:pPr algn="ctr"/>
            <a:r>
              <a:rPr lang="en-US" sz="1400" dirty="0">
                <a:solidFill>
                  <a:schemeClr val="bg1"/>
                </a:solidFill>
                <a:latin typeface="Futura Medium" panose="020B0602020204020303" pitchFamily="34" charset="-79"/>
                <a:cs typeface="Futura Medium" panose="020B0602020204020303" pitchFamily="34" charset="-79"/>
              </a:rPr>
              <a:t>FULLY</a:t>
            </a:r>
          </a:p>
          <a:p>
            <a:pPr algn="ctr"/>
            <a:r>
              <a:rPr lang="en-US" sz="1400" dirty="0">
                <a:solidFill>
                  <a:schemeClr val="bg1"/>
                </a:solidFill>
                <a:latin typeface="Futura Medium" panose="020B0602020204020303" pitchFamily="34" charset="-79"/>
                <a:cs typeface="Futura Medium" panose="020B0602020204020303" pitchFamily="34" charset="-79"/>
              </a:rPr>
              <a:t>CONNECTED</a:t>
            </a:r>
          </a:p>
          <a:p>
            <a:pPr algn="ctr"/>
            <a:r>
              <a:rPr lang="en-US" sz="1400" dirty="0">
                <a:solidFill>
                  <a:schemeClr val="bg1"/>
                </a:solidFill>
                <a:latin typeface="Futura Medium" panose="020B0602020204020303" pitchFamily="34" charset="-79"/>
                <a:cs typeface="Futura Medium" panose="020B0602020204020303" pitchFamily="34" charset="-79"/>
              </a:rPr>
              <a:t>(5)</a:t>
            </a:r>
          </a:p>
        </p:txBody>
      </p:sp>
    </p:spTree>
    <p:extLst>
      <p:ext uri="{BB962C8B-B14F-4D97-AF65-F5344CB8AC3E}">
        <p14:creationId xmlns:p14="http://schemas.microsoft.com/office/powerpoint/2010/main" val="1850174023"/>
      </p:ext>
    </p:extLst>
  </p:cSld>
  <p:clrMapOvr>
    <a:masterClrMapping/>
  </p:clrMapOvr>
  <mc:AlternateContent xmlns:mc="http://schemas.openxmlformats.org/markup-compatibility/2006" xmlns:p159="http://schemas.microsoft.com/office/powerpoint/2015/09/main">
    <mc:Choice Requires="p159">
      <p:transition advTm="1353">
        <p159:morph option="byObject"/>
      </p:transition>
    </mc:Choice>
    <mc:Fallback xmlns="">
      <p:transition advTm="1353">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80C4732-4764-D44B-A04D-4A3000A121A8}"/>
              </a:ext>
            </a:extLst>
          </p:cNvPr>
          <p:cNvSpPr txBox="1"/>
          <p:nvPr/>
        </p:nvSpPr>
        <p:spPr>
          <a:xfrm>
            <a:off x="266700" y="342900"/>
            <a:ext cx="3276666" cy="307777"/>
          </a:xfrm>
          <a:prstGeom prst="rect">
            <a:avLst/>
          </a:prstGeom>
          <a:noFill/>
        </p:spPr>
        <p:txBody>
          <a:bodyPr wrap="none" rtlCol="0">
            <a:spAutoFit/>
          </a:bodyPr>
          <a:lstStyle/>
          <a:p>
            <a:pPr algn="ctr"/>
            <a:r>
              <a:rPr lang="en-US" sz="1400" dirty="0">
                <a:latin typeface="Futura Medium" panose="020B0602020204020303" pitchFamily="34" charset="-79"/>
                <a:cs typeface="Futura Medium" panose="020B0602020204020303" pitchFamily="34" charset="-79"/>
              </a:rPr>
              <a:t>HAND SIGNALS WITH VISUAL DATA</a:t>
            </a:r>
          </a:p>
        </p:txBody>
      </p:sp>
      <p:sp>
        <p:nvSpPr>
          <p:cNvPr id="13" name="TextBox 12">
            <a:extLst>
              <a:ext uri="{FF2B5EF4-FFF2-40B4-BE49-F238E27FC236}">
                <a16:creationId xmlns:a16="http://schemas.microsoft.com/office/drawing/2014/main" id="{FA138389-3D45-B345-8AA3-33EC5B8FA9F2}"/>
              </a:ext>
            </a:extLst>
          </p:cNvPr>
          <p:cNvSpPr txBox="1"/>
          <p:nvPr/>
        </p:nvSpPr>
        <p:spPr>
          <a:xfrm>
            <a:off x="12499218" y="650676"/>
            <a:ext cx="3828677" cy="646331"/>
          </a:xfrm>
          <a:prstGeom prst="rect">
            <a:avLst/>
          </a:prstGeom>
          <a:noFill/>
        </p:spPr>
        <p:txBody>
          <a:bodyPr wrap="none" rtlCol="0">
            <a:spAutoFit/>
          </a:bodyPr>
          <a:lstStyle/>
          <a:p>
            <a:r>
              <a:rPr lang="en-US" sz="3600" dirty="0">
                <a:latin typeface="Futura Medium" panose="020B0602020204020303" pitchFamily="34" charset="-79"/>
                <a:cs typeface="Futura Medium" panose="020B0602020204020303" pitchFamily="34" charset="-79"/>
              </a:rPr>
              <a:t>DEEP LEARNING</a:t>
            </a:r>
          </a:p>
        </p:txBody>
      </p:sp>
      <p:sp>
        <p:nvSpPr>
          <p:cNvPr id="15" name="TextBox 14">
            <a:extLst>
              <a:ext uri="{FF2B5EF4-FFF2-40B4-BE49-F238E27FC236}">
                <a16:creationId xmlns:a16="http://schemas.microsoft.com/office/drawing/2014/main" id="{217F0EEE-59E8-DB4B-898E-CE310CD96BA3}"/>
              </a:ext>
            </a:extLst>
          </p:cNvPr>
          <p:cNvSpPr txBox="1"/>
          <p:nvPr/>
        </p:nvSpPr>
        <p:spPr>
          <a:xfrm>
            <a:off x="5277506" y="3102469"/>
            <a:ext cx="1636988" cy="646331"/>
          </a:xfrm>
          <a:prstGeom prst="rect">
            <a:avLst/>
          </a:prstGeom>
          <a:noFill/>
        </p:spPr>
        <p:txBody>
          <a:bodyPr wrap="none" rtlCol="0">
            <a:spAutoFit/>
          </a:bodyPr>
          <a:lstStyle/>
          <a:p>
            <a:pPr algn="ctr"/>
            <a:r>
              <a:rPr lang="en-US" sz="3600" dirty="0">
                <a:solidFill>
                  <a:schemeClr val="bg1"/>
                </a:solidFill>
                <a:latin typeface="Futura Medium" panose="020B0602020204020303" pitchFamily="34" charset="-79"/>
                <a:cs typeface="Futura Medium" panose="020B0602020204020303" pitchFamily="34" charset="-79"/>
              </a:rPr>
              <a:t>DEMO</a:t>
            </a:r>
          </a:p>
        </p:txBody>
      </p:sp>
      <p:grpSp>
        <p:nvGrpSpPr>
          <p:cNvPr id="50" name="Group 49">
            <a:extLst>
              <a:ext uri="{FF2B5EF4-FFF2-40B4-BE49-F238E27FC236}">
                <a16:creationId xmlns:a16="http://schemas.microsoft.com/office/drawing/2014/main" id="{C45BF427-F47D-FB44-9279-132BB30FA6B1}"/>
              </a:ext>
            </a:extLst>
          </p:cNvPr>
          <p:cNvGrpSpPr/>
          <p:nvPr/>
        </p:nvGrpSpPr>
        <p:grpSpPr>
          <a:xfrm>
            <a:off x="12891750" y="2727634"/>
            <a:ext cx="1402732" cy="1402732"/>
            <a:chOff x="6712338" y="-2775886"/>
            <a:chExt cx="2124635" cy="2124635"/>
          </a:xfrm>
        </p:grpSpPr>
        <p:sp>
          <p:nvSpPr>
            <p:cNvPr id="51" name="Rectangle 50">
              <a:extLst>
                <a:ext uri="{FF2B5EF4-FFF2-40B4-BE49-F238E27FC236}">
                  <a16:creationId xmlns:a16="http://schemas.microsoft.com/office/drawing/2014/main" id="{2DE62F19-61A2-6A4E-82D5-14534B0693BD}"/>
                </a:ext>
              </a:extLst>
            </p:cNvPr>
            <p:cNvSpPr/>
            <p:nvPr/>
          </p:nvSpPr>
          <p:spPr>
            <a:xfrm>
              <a:off x="6712338" y="-2775886"/>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676626C-3A14-A249-844A-F62CB8C99038}"/>
                </a:ext>
              </a:extLst>
            </p:cNvPr>
            <p:cNvSpPr/>
            <p:nvPr/>
          </p:nvSpPr>
          <p:spPr>
            <a:xfrm>
              <a:off x="6864738" y="-2623486"/>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6B5BBFA-29AD-EF46-9230-5B7CDAED3037}"/>
                </a:ext>
              </a:extLst>
            </p:cNvPr>
            <p:cNvSpPr/>
            <p:nvPr/>
          </p:nvSpPr>
          <p:spPr>
            <a:xfrm>
              <a:off x="7017138" y="-2471086"/>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FC63955-D139-6E4F-9ED0-172B039898F3}"/>
                </a:ext>
              </a:extLst>
            </p:cNvPr>
            <p:cNvSpPr/>
            <p:nvPr/>
          </p:nvSpPr>
          <p:spPr>
            <a:xfrm>
              <a:off x="7169538" y="-2318686"/>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80E3D003-3129-784D-9B93-041B16DC2DDE}"/>
              </a:ext>
            </a:extLst>
          </p:cNvPr>
          <p:cNvSpPr txBox="1"/>
          <p:nvPr/>
        </p:nvSpPr>
        <p:spPr>
          <a:xfrm>
            <a:off x="12854861" y="4392126"/>
            <a:ext cx="1558696" cy="738664"/>
          </a:xfrm>
          <a:prstGeom prst="rect">
            <a:avLst/>
          </a:prstGeom>
          <a:noFill/>
        </p:spPr>
        <p:txBody>
          <a:bodyPr wrap="none" rtlCol="0">
            <a:spAutoFit/>
          </a:bodyPr>
          <a:lstStyle/>
          <a:p>
            <a:pPr algn="ctr"/>
            <a:r>
              <a:rPr lang="en-US" sz="1400" dirty="0">
                <a:solidFill>
                  <a:schemeClr val="bg1"/>
                </a:solidFill>
                <a:latin typeface="Futura Medium" panose="020B0602020204020303" pitchFamily="34" charset="-79"/>
                <a:cs typeface="Futura Medium" panose="020B0602020204020303" pitchFamily="34" charset="-79"/>
              </a:rPr>
              <a:t>CONVOLUTION</a:t>
            </a:r>
          </a:p>
          <a:p>
            <a:pPr algn="ctr"/>
            <a:r>
              <a:rPr lang="en-US" sz="1400" dirty="0">
                <a:solidFill>
                  <a:schemeClr val="bg1"/>
                </a:solidFill>
                <a:latin typeface="Futura Medium" panose="020B0602020204020303" pitchFamily="34" charset="-79"/>
                <a:cs typeface="Futura Medium" panose="020B0602020204020303" pitchFamily="34" charset="-79"/>
              </a:rPr>
              <a:t>+ ACTIVATION</a:t>
            </a:r>
          </a:p>
          <a:p>
            <a:pPr algn="ctr"/>
            <a:r>
              <a:rPr lang="en-US" sz="1400" dirty="0">
                <a:solidFill>
                  <a:schemeClr val="bg1"/>
                </a:solidFill>
                <a:latin typeface="Futura Medium" panose="020B0602020204020303" pitchFamily="34" charset="-79"/>
                <a:cs typeface="Futura Medium" panose="020B0602020204020303" pitchFamily="34" charset="-79"/>
              </a:rPr>
              <a:t>(32,198,198)</a:t>
            </a:r>
          </a:p>
        </p:txBody>
      </p:sp>
      <p:grpSp>
        <p:nvGrpSpPr>
          <p:cNvPr id="56" name="Group 55">
            <a:extLst>
              <a:ext uri="{FF2B5EF4-FFF2-40B4-BE49-F238E27FC236}">
                <a16:creationId xmlns:a16="http://schemas.microsoft.com/office/drawing/2014/main" id="{EDF06F96-49E7-CC49-856C-ED22BC35A339}"/>
              </a:ext>
            </a:extLst>
          </p:cNvPr>
          <p:cNvGrpSpPr/>
          <p:nvPr/>
        </p:nvGrpSpPr>
        <p:grpSpPr>
          <a:xfrm>
            <a:off x="14806089" y="2727634"/>
            <a:ext cx="1402732" cy="1402732"/>
            <a:chOff x="6712338" y="-2775886"/>
            <a:chExt cx="2124635" cy="2124635"/>
          </a:xfrm>
        </p:grpSpPr>
        <p:sp>
          <p:nvSpPr>
            <p:cNvPr id="57" name="Rectangle 56">
              <a:extLst>
                <a:ext uri="{FF2B5EF4-FFF2-40B4-BE49-F238E27FC236}">
                  <a16:creationId xmlns:a16="http://schemas.microsoft.com/office/drawing/2014/main" id="{14B1D63B-2CE7-9D42-AA62-F33E27B54C25}"/>
                </a:ext>
              </a:extLst>
            </p:cNvPr>
            <p:cNvSpPr/>
            <p:nvPr/>
          </p:nvSpPr>
          <p:spPr>
            <a:xfrm>
              <a:off x="6712338" y="-2775886"/>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D2A1A45-CEE7-8A43-9EEB-C62D2ECB138F}"/>
                </a:ext>
              </a:extLst>
            </p:cNvPr>
            <p:cNvSpPr/>
            <p:nvPr/>
          </p:nvSpPr>
          <p:spPr>
            <a:xfrm>
              <a:off x="6864738" y="-2623486"/>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8A273F2-BF31-DF43-ADE3-E2BA567FB297}"/>
                </a:ext>
              </a:extLst>
            </p:cNvPr>
            <p:cNvSpPr/>
            <p:nvPr/>
          </p:nvSpPr>
          <p:spPr>
            <a:xfrm>
              <a:off x="7017138" y="-2471086"/>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0C7B3FF-CDF3-FD49-85BF-5FD0910EFFDC}"/>
                </a:ext>
              </a:extLst>
            </p:cNvPr>
            <p:cNvSpPr/>
            <p:nvPr/>
          </p:nvSpPr>
          <p:spPr>
            <a:xfrm>
              <a:off x="7169538" y="-2318686"/>
              <a:ext cx="1667435" cy="1667435"/>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445C8765-F2AC-7449-87B3-4D35E58933D3}"/>
              </a:ext>
            </a:extLst>
          </p:cNvPr>
          <p:cNvSpPr txBox="1"/>
          <p:nvPr/>
        </p:nvSpPr>
        <p:spPr>
          <a:xfrm>
            <a:off x="14769200" y="4392126"/>
            <a:ext cx="1558696" cy="738664"/>
          </a:xfrm>
          <a:prstGeom prst="rect">
            <a:avLst/>
          </a:prstGeom>
          <a:noFill/>
        </p:spPr>
        <p:txBody>
          <a:bodyPr wrap="none" rtlCol="0">
            <a:spAutoFit/>
          </a:bodyPr>
          <a:lstStyle/>
          <a:p>
            <a:pPr algn="ctr"/>
            <a:r>
              <a:rPr lang="en-US" sz="1400" dirty="0">
                <a:solidFill>
                  <a:schemeClr val="bg1"/>
                </a:solidFill>
                <a:latin typeface="Futura Medium" panose="020B0602020204020303" pitchFamily="34" charset="-79"/>
                <a:cs typeface="Futura Medium" panose="020B0602020204020303" pitchFamily="34" charset="-79"/>
              </a:rPr>
              <a:t>CONVOLUTION</a:t>
            </a:r>
          </a:p>
          <a:p>
            <a:pPr algn="ctr"/>
            <a:r>
              <a:rPr lang="en-US" sz="1400" dirty="0">
                <a:solidFill>
                  <a:schemeClr val="bg1"/>
                </a:solidFill>
                <a:latin typeface="Futura Medium" panose="020B0602020204020303" pitchFamily="34" charset="-79"/>
                <a:cs typeface="Futura Medium" panose="020B0602020204020303" pitchFamily="34" charset="-79"/>
              </a:rPr>
              <a:t>+ ACTIVATION</a:t>
            </a:r>
          </a:p>
          <a:p>
            <a:pPr algn="ctr"/>
            <a:r>
              <a:rPr lang="en-US" sz="1400" dirty="0">
                <a:solidFill>
                  <a:schemeClr val="bg1"/>
                </a:solidFill>
                <a:latin typeface="Futura Medium" panose="020B0602020204020303" pitchFamily="34" charset="-79"/>
                <a:cs typeface="Futura Medium" panose="020B0602020204020303" pitchFamily="34" charset="-79"/>
              </a:rPr>
              <a:t>(32,196,196)</a:t>
            </a:r>
          </a:p>
        </p:txBody>
      </p:sp>
      <p:grpSp>
        <p:nvGrpSpPr>
          <p:cNvPr id="62" name="Group 61">
            <a:extLst>
              <a:ext uri="{FF2B5EF4-FFF2-40B4-BE49-F238E27FC236}">
                <a16:creationId xmlns:a16="http://schemas.microsoft.com/office/drawing/2014/main" id="{242162D3-3304-814C-84A2-170AED9231E6}"/>
              </a:ext>
            </a:extLst>
          </p:cNvPr>
          <p:cNvGrpSpPr/>
          <p:nvPr/>
        </p:nvGrpSpPr>
        <p:grpSpPr>
          <a:xfrm>
            <a:off x="16619810" y="2647528"/>
            <a:ext cx="1562944" cy="1562944"/>
            <a:chOff x="9607778" y="2716393"/>
            <a:chExt cx="1562944" cy="1562944"/>
          </a:xfrm>
        </p:grpSpPr>
        <p:sp>
          <p:nvSpPr>
            <p:cNvPr id="63" name="Rectangle 62">
              <a:extLst>
                <a:ext uri="{FF2B5EF4-FFF2-40B4-BE49-F238E27FC236}">
                  <a16:creationId xmlns:a16="http://schemas.microsoft.com/office/drawing/2014/main" id="{716BCFB9-A111-F740-8BAD-0BDADD28AA52}"/>
                </a:ext>
              </a:extLst>
            </p:cNvPr>
            <p:cNvSpPr/>
            <p:nvPr/>
          </p:nvSpPr>
          <p:spPr>
            <a:xfrm>
              <a:off x="9607778" y="2716393"/>
              <a:ext cx="1105744" cy="1105744"/>
            </a:xfrm>
            <a:prstGeom prst="rect">
              <a:avLst/>
            </a:prstGeom>
            <a:solidFill>
              <a:schemeClr val="accent1">
                <a:lumMod val="60000"/>
                <a:lumOff val="40000"/>
              </a:schemeClr>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00D4B298-BC9B-824E-869B-285DF34CBC25}"/>
                </a:ext>
              </a:extLst>
            </p:cNvPr>
            <p:cNvSpPr/>
            <p:nvPr/>
          </p:nvSpPr>
          <p:spPr>
            <a:xfrm>
              <a:off x="9760178" y="2868793"/>
              <a:ext cx="1105744" cy="1105744"/>
            </a:xfrm>
            <a:prstGeom prst="rect">
              <a:avLst/>
            </a:prstGeom>
            <a:solidFill>
              <a:schemeClr val="accent1">
                <a:lumMod val="60000"/>
                <a:lumOff val="40000"/>
              </a:schemeClr>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405700B6-DF54-9842-822B-4354367F3A1E}"/>
                </a:ext>
              </a:extLst>
            </p:cNvPr>
            <p:cNvSpPr/>
            <p:nvPr/>
          </p:nvSpPr>
          <p:spPr>
            <a:xfrm>
              <a:off x="9912578" y="3021193"/>
              <a:ext cx="1105744" cy="1105744"/>
            </a:xfrm>
            <a:prstGeom prst="rect">
              <a:avLst/>
            </a:prstGeom>
            <a:solidFill>
              <a:schemeClr val="accent1">
                <a:lumMod val="60000"/>
                <a:lumOff val="40000"/>
              </a:schemeClr>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EAB5A41-6264-DB4E-BAEA-FDD02556B150}"/>
                </a:ext>
              </a:extLst>
            </p:cNvPr>
            <p:cNvSpPr/>
            <p:nvPr/>
          </p:nvSpPr>
          <p:spPr>
            <a:xfrm>
              <a:off x="10064978" y="3173593"/>
              <a:ext cx="1105744" cy="1105744"/>
            </a:xfrm>
            <a:prstGeom prst="rect">
              <a:avLst/>
            </a:prstGeom>
            <a:solidFill>
              <a:schemeClr val="accent1">
                <a:lumMod val="60000"/>
                <a:lumOff val="40000"/>
              </a:schemeClr>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TextBox 66">
            <a:extLst>
              <a:ext uri="{FF2B5EF4-FFF2-40B4-BE49-F238E27FC236}">
                <a16:creationId xmlns:a16="http://schemas.microsoft.com/office/drawing/2014/main" id="{73AC966C-07B7-9C4F-982F-94C2A8705C0A}"/>
              </a:ext>
            </a:extLst>
          </p:cNvPr>
          <p:cNvSpPr txBox="1"/>
          <p:nvPr/>
        </p:nvSpPr>
        <p:spPr>
          <a:xfrm>
            <a:off x="16930170" y="4392126"/>
            <a:ext cx="1242776" cy="738664"/>
          </a:xfrm>
          <a:prstGeom prst="rect">
            <a:avLst/>
          </a:prstGeom>
          <a:noFill/>
        </p:spPr>
        <p:txBody>
          <a:bodyPr wrap="none" rtlCol="0">
            <a:spAutoFit/>
          </a:bodyPr>
          <a:lstStyle/>
          <a:p>
            <a:pPr algn="ctr"/>
            <a:r>
              <a:rPr lang="en-US" sz="1400" dirty="0">
                <a:solidFill>
                  <a:schemeClr val="bg1"/>
                </a:solidFill>
                <a:latin typeface="Futura Medium" panose="020B0602020204020303" pitchFamily="34" charset="-79"/>
                <a:cs typeface="Futura Medium" panose="020B0602020204020303" pitchFamily="34" charset="-79"/>
              </a:rPr>
              <a:t>POOLING</a:t>
            </a:r>
          </a:p>
          <a:p>
            <a:pPr algn="ctr"/>
            <a:r>
              <a:rPr lang="en-US" sz="1400" dirty="0">
                <a:solidFill>
                  <a:schemeClr val="bg1"/>
                </a:solidFill>
                <a:latin typeface="Futura Medium" panose="020B0602020204020303" pitchFamily="34" charset="-79"/>
                <a:cs typeface="Futura Medium" panose="020B0602020204020303" pitchFamily="34" charset="-79"/>
              </a:rPr>
              <a:t>&amp; DROPOUT</a:t>
            </a:r>
          </a:p>
          <a:p>
            <a:pPr algn="ctr"/>
            <a:r>
              <a:rPr lang="en-US" sz="1400" dirty="0">
                <a:solidFill>
                  <a:schemeClr val="bg1"/>
                </a:solidFill>
                <a:latin typeface="Futura Medium" panose="020B0602020204020303" pitchFamily="34" charset="-79"/>
                <a:cs typeface="Futura Medium" panose="020B0602020204020303" pitchFamily="34" charset="-79"/>
              </a:rPr>
              <a:t>(32,98,98)</a:t>
            </a:r>
          </a:p>
        </p:txBody>
      </p:sp>
      <p:sp>
        <p:nvSpPr>
          <p:cNvPr id="68" name="Rectangle 67">
            <a:extLst>
              <a:ext uri="{FF2B5EF4-FFF2-40B4-BE49-F238E27FC236}">
                <a16:creationId xmlns:a16="http://schemas.microsoft.com/office/drawing/2014/main" id="{50B412BB-AA2A-D941-B6B6-F223A1634F9A}"/>
              </a:ext>
            </a:extLst>
          </p:cNvPr>
          <p:cNvSpPr/>
          <p:nvPr/>
        </p:nvSpPr>
        <p:spPr>
          <a:xfrm>
            <a:off x="18795391" y="2264718"/>
            <a:ext cx="630066" cy="2176163"/>
          </a:xfrm>
          <a:prstGeom prst="rect">
            <a:avLst/>
          </a:prstGeom>
          <a:solidFill>
            <a:schemeClr val="accent6">
              <a:lumMod val="60000"/>
              <a:lumOff val="40000"/>
            </a:schemeClr>
          </a:solidFill>
          <a:ln>
            <a:noFill/>
          </a:ln>
          <a:effectLst>
            <a:outerShdw blurRad="139700" dist="152400" dir="13500000" algn="br" rotWithShape="0">
              <a:prstClr val="black">
                <a:alpha val="40000"/>
              </a:prstClr>
            </a:outerShdw>
          </a:effectLst>
          <a:scene3d>
            <a:camera prst="isometricOffAxis2Top">
              <a:rot lat="18686444" lon="18830543" rev="2601394"/>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38FEAF70-BE0F-B947-B872-9AC3F7360510}"/>
              </a:ext>
            </a:extLst>
          </p:cNvPr>
          <p:cNvSpPr txBox="1"/>
          <p:nvPr/>
        </p:nvSpPr>
        <p:spPr>
          <a:xfrm>
            <a:off x="18714258" y="4392126"/>
            <a:ext cx="973985" cy="523220"/>
          </a:xfrm>
          <a:prstGeom prst="rect">
            <a:avLst/>
          </a:prstGeom>
          <a:noFill/>
        </p:spPr>
        <p:txBody>
          <a:bodyPr wrap="none" rtlCol="0">
            <a:spAutoFit/>
          </a:bodyPr>
          <a:lstStyle/>
          <a:p>
            <a:pPr algn="ctr"/>
            <a:r>
              <a:rPr lang="en-US" sz="1400" dirty="0">
                <a:solidFill>
                  <a:schemeClr val="bg1"/>
                </a:solidFill>
                <a:latin typeface="Futura Medium" panose="020B0602020204020303" pitchFamily="34" charset="-79"/>
                <a:cs typeface="Futura Medium" panose="020B0602020204020303" pitchFamily="34" charset="-79"/>
              </a:rPr>
              <a:t>FLATTEN</a:t>
            </a:r>
          </a:p>
          <a:p>
            <a:pPr algn="ctr"/>
            <a:r>
              <a:rPr lang="en-US" sz="1400" dirty="0">
                <a:solidFill>
                  <a:schemeClr val="bg1"/>
                </a:solidFill>
                <a:latin typeface="Futura Medium" panose="020B0602020204020303" pitchFamily="34" charset="-79"/>
                <a:cs typeface="Futura Medium" panose="020B0602020204020303" pitchFamily="34" charset="-79"/>
              </a:rPr>
              <a:t>(307328)</a:t>
            </a:r>
          </a:p>
        </p:txBody>
      </p:sp>
      <p:grpSp>
        <p:nvGrpSpPr>
          <p:cNvPr id="70" name="Group 69">
            <a:extLst>
              <a:ext uri="{FF2B5EF4-FFF2-40B4-BE49-F238E27FC236}">
                <a16:creationId xmlns:a16="http://schemas.microsoft.com/office/drawing/2014/main" id="{38F58C74-4D8A-744D-B7DA-F98A77D83578}"/>
              </a:ext>
            </a:extLst>
          </p:cNvPr>
          <p:cNvGrpSpPr/>
          <p:nvPr/>
        </p:nvGrpSpPr>
        <p:grpSpPr>
          <a:xfrm>
            <a:off x="20190494" y="2645269"/>
            <a:ext cx="1562944" cy="1562944"/>
            <a:chOff x="9607778" y="2716393"/>
            <a:chExt cx="1562944" cy="1562944"/>
          </a:xfrm>
        </p:grpSpPr>
        <p:sp>
          <p:nvSpPr>
            <p:cNvPr id="71" name="Rectangle 70">
              <a:extLst>
                <a:ext uri="{FF2B5EF4-FFF2-40B4-BE49-F238E27FC236}">
                  <a16:creationId xmlns:a16="http://schemas.microsoft.com/office/drawing/2014/main" id="{814C8A96-6D63-DE48-9148-FF36D2F1BF31}"/>
                </a:ext>
              </a:extLst>
            </p:cNvPr>
            <p:cNvSpPr/>
            <p:nvPr/>
          </p:nvSpPr>
          <p:spPr>
            <a:xfrm>
              <a:off x="9607778" y="2716393"/>
              <a:ext cx="1105744" cy="1105744"/>
            </a:xfrm>
            <a:prstGeom prst="rect">
              <a:avLst/>
            </a:prstGeom>
            <a:solidFill>
              <a:schemeClr val="accent1">
                <a:lumMod val="60000"/>
                <a:lumOff val="40000"/>
              </a:schemeClr>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8D7BDB5-5FD7-CA49-80F2-F6EC9DB35147}"/>
                </a:ext>
              </a:extLst>
            </p:cNvPr>
            <p:cNvSpPr/>
            <p:nvPr/>
          </p:nvSpPr>
          <p:spPr>
            <a:xfrm>
              <a:off x="9760178" y="2868793"/>
              <a:ext cx="1105744" cy="110574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72FA92C8-5250-D94A-9D0E-805D40D2F141}"/>
                </a:ext>
              </a:extLst>
            </p:cNvPr>
            <p:cNvSpPr/>
            <p:nvPr/>
          </p:nvSpPr>
          <p:spPr>
            <a:xfrm>
              <a:off x="9912578" y="3021193"/>
              <a:ext cx="1105744" cy="1105744"/>
            </a:xfrm>
            <a:prstGeom prst="rect">
              <a:avLst/>
            </a:prstGeom>
            <a:solidFill>
              <a:schemeClr val="accent1">
                <a:lumMod val="60000"/>
                <a:lumOff val="40000"/>
              </a:schemeClr>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515A365A-5D0B-C646-8C68-AE650803CDD9}"/>
                </a:ext>
              </a:extLst>
            </p:cNvPr>
            <p:cNvSpPr/>
            <p:nvPr/>
          </p:nvSpPr>
          <p:spPr>
            <a:xfrm>
              <a:off x="10064978" y="3173593"/>
              <a:ext cx="1105744" cy="1105744"/>
            </a:xfrm>
            <a:prstGeom prst="rect">
              <a:avLst/>
            </a:prstGeom>
            <a:solidFill>
              <a:schemeClr val="bg1"/>
            </a:solidFill>
            <a:ln>
              <a:noFill/>
            </a:ln>
            <a:effectLst>
              <a:outerShdw blurRad="139700" dist="152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Box 74">
            <a:extLst>
              <a:ext uri="{FF2B5EF4-FFF2-40B4-BE49-F238E27FC236}">
                <a16:creationId xmlns:a16="http://schemas.microsoft.com/office/drawing/2014/main" id="{085CD458-01F4-2847-8F83-8BC7A89D88F5}"/>
              </a:ext>
            </a:extLst>
          </p:cNvPr>
          <p:cNvSpPr txBox="1"/>
          <p:nvPr/>
        </p:nvSpPr>
        <p:spPr>
          <a:xfrm>
            <a:off x="20113781" y="4392126"/>
            <a:ext cx="1964512" cy="738664"/>
          </a:xfrm>
          <a:prstGeom prst="rect">
            <a:avLst/>
          </a:prstGeom>
          <a:noFill/>
        </p:spPr>
        <p:txBody>
          <a:bodyPr wrap="none" rtlCol="0">
            <a:spAutoFit/>
          </a:bodyPr>
          <a:lstStyle/>
          <a:p>
            <a:pPr algn="ctr"/>
            <a:r>
              <a:rPr lang="en-US" sz="1400" dirty="0">
                <a:solidFill>
                  <a:schemeClr val="bg1"/>
                </a:solidFill>
                <a:latin typeface="Futura Medium" panose="020B0602020204020303" pitchFamily="34" charset="-79"/>
                <a:cs typeface="Futura Medium" panose="020B0602020204020303" pitchFamily="34" charset="-79"/>
              </a:rPr>
              <a:t>DENSE, ACTIVATION</a:t>
            </a:r>
          </a:p>
          <a:p>
            <a:pPr algn="ctr"/>
            <a:r>
              <a:rPr lang="en-US" sz="1400" dirty="0">
                <a:solidFill>
                  <a:schemeClr val="bg1"/>
                </a:solidFill>
                <a:latin typeface="Futura Medium" panose="020B0602020204020303" pitchFamily="34" charset="-79"/>
                <a:cs typeface="Futura Medium" panose="020B0602020204020303" pitchFamily="34" charset="-79"/>
              </a:rPr>
              <a:t>&amp; DROPOUT</a:t>
            </a:r>
          </a:p>
          <a:p>
            <a:pPr algn="ctr"/>
            <a:r>
              <a:rPr lang="en-US" sz="1400" dirty="0">
                <a:solidFill>
                  <a:schemeClr val="bg1"/>
                </a:solidFill>
                <a:latin typeface="Futura Medium" panose="020B0602020204020303" pitchFamily="34" charset="-79"/>
                <a:cs typeface="Futura Medium" panose="020B0602020204020303" pitchFamily="34" charset="-79"/>
              </a:rPr>
              <a:t>(128)</a:t>
            </a:r>
          </a:p>
        </p:txBody>
      </p:sp>
      <p:sp>
        <p:nvSpPr>
          <p:cNvPr id="76" name="Oval 75">
            <a:extLst>
              <a:ext uri="{FF2B5EF4-FFF2-40B4-BE49-F238E27FC236}">
                <a16:creationId xmlns:a16="http://schemas.microsoft.com/office/drawing/2014/main" id="{40F41700-E763-F247-AE87-36AABB0EC20E}"/>
              </a:ext>
            </a:extLst>
          </p:cNvPr>
          <p:cNvSpPr/>
          <p:nvPr/>
        </p:nvSpPr>
        <p:spPr>
          <a:xfrm>
            <a:off x="22246909" y="2533651"/>
            <a:ext cx="330558" cy="330558"/>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270F375-D80B-CE43-AEA8-5C4E4E243E22}"/>
              </a:ext>
            </a:extLst>
          </p:cNvPr>
          <p:cNvSpPr/>
          <p:nvPr/>
        </p:nvSpPr>
        <p:spPr>
          <a:xfrm>
            <a:off x="22246909" y="3029488"/>
            <a:ext cx="330558" cy="330558"/>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55EA82BF-337E-194E-AEEA-210F995CE05E}"/>
              </a:ext>
            </a:extLst>
          </p:cNvPr>
          <p:cNvSpPr/>
          <p:nvPr/>
        </p:nvSpPr>
        <p:spPr>
          <a:xfrm>
            <a:off x="22246909" y="3525325"/>
            <a:ext cx="330558" cy="330558"/>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3FAED2EF-4A91-8740-8995-30D4F53850F4}"/>
              </a:ext>
            </a:extLst>
          </p:cNvPr>
          <p:cNvSpPr/>
          <p:nvPr/>
        </p:nvSpPr>
        <p:spPr>
          <a:xfrm>
            <a:off x="22246909" y="4021162"/>
            <a:ext cx="330558" cy="330558"/>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A2FBD60A-3A44-014E-AE56-DEFB480D8C76}"/>
              </a:ext>
            </a:extLst>
          </p:cNvPr>
          <p:cNvSpPr/>
          <p:nvPr/>
        </p:nvSpPr>
        <p:spPr>
          <a:xfrm>
            <a:off x="23004554" y="3246266"/>
            <a:ext cx="330558" cy="330558"/>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68C2214C-C117-6446-A930-8B72EADD2C32}"/>
              </a:ext>
            </a:extLst>
          </p:cNvPr>
          <p:cNvCxnSpPr>
            <a:stCxn id="76" idx="5"/>
            <a:endCxn id="80" idx="1"/>
          </p:cNvCxnSpPr>
          <p:nvPr/>
        </p:nvCxnSpPr>
        <p:spPr>
          <a:xfrm>
            <a:off x="22529058" y="2815800"/>
            <a:ext cx="523905" cy="47887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1BC49D5-9CB0-4242-9958-24032A76C1E5}"/>
              </a:ext>
            </a:extLst>
          </p:cNvPr>
          <p:cNvCxnSpPr>
            <a:stCxn id="77" idx="6"/>
            <a:endCxn id="80" idx="2"/>
          </p:cNvCxnSpPr>
          <p:nvPr/>
        </p:nvCxnSpPr>
        <p:spPr>
          <a:xfrm>
            <a:off x="22577467" y="3194767"/>
            <a:ext cx="427087" cy="21677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F1EC02D-E84C-9149-A520-190770D62A57}"/>
              </a:ext>
            </a:extLst>
          </p:cNvPr>
          <p:cNvCxnSpPr>
            <a:stCxn id="80" idx="3"/>
            <a:endCxn id="78" idx="6"/>
          </p:cNvCxnSpPr>
          <p:nvPr/>
        </p:nvCxnSpPr>
        <p:spPr>
          <a:xfrm flipH="1">
            <a:off x="22577467" y="3528415"/>
            <a:ext cx="475496" cy="16218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F1D6908-578D-CB49-AE2D-16CB14BDC6CC}"/>
              </a:ext>
            </a:extLst>
          </p:cNvPr>
          <p:cNvCxnSpPr>
            <a:stCxn id="80" idx="4"/>
            <a:endCxn id="79" idx="7"/>
          </p:cNvCxnSpPr>
          <p:nvPr/>
        </p:nvCxnSpPr>
        <p:spPr>
          <a:xfrm flipH="1">
            <a:off x="22529058" y="3576824"/>
            <a:ext cx="640775" cy="492747"/>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8272BC2-F77F-FF47-A5EB-25CF357EF631}"/>
              </a:ext>
            </a:extLst>
          </p:cNvPr>
          <p:cNvCxnSpPr>
            <a:stCxn id="80" idx="6"/>
          </p:cNvCxnSpPr>
          <p:nvPr/>
        </p:nvCxnSpPr>
        <p:spPr>
          <a:xfrm>
            <a:off x="23335112" y="3411545"/>
            <a:ext cx="552009" cy="0"/>
          </a:xfrm>
          <a:prstGeom prst="line">
            <a:avLst/>
          </a:prstGeom>
          <a:ln w="50800">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483666AC-F645-1C47-B504-55E0AFFEE03F}"/>
              </a:ext>
            </a:extLst>
          </p:cNvPr>
          <p:cNvSpPr txBox="1"/>
          <p:nvPr/>
        </p:nvSpPr>
        <p:spPr>
          <a:xfrm>
            <a:off x="22228589" y="4392126"/>
            <a:ext cx="1317091" cy="738664"/>
          </a:xfrm>
          <a:prstGeom prst="rect">
            <a:avLst/>
          </a:prstGeom>
          <a:noFill/>
        </p:spPr>
        <p:txBody>
          <a:bodyPr wrap="none" rtlCol="0">
            <a:spAutoFit/>
          </a:bodyPr>
          <a:lstStyle/>
          <a:p>
            <a:pPr algn="ctr"/>
            <a:r>
              <a:rPr lang="en-US" sz="1400" dirty="0">
                <a:solidFill>
                  <a:schemeClr val="bg1"/>
                </a:solidFill>
                <a:latin typeface="Futura Medium" panose="020B0602020204020303" pitchFamily="34" charset="-79"/>
                <a:cs typeface="Futura Medium" panose="020B0602020204020303" pitchFamily="34" charset="-79"/>
              </a:rPr>
              <a:t>FULLY</a:t>
            </a:r>
          </a:p>
          <a:p>
            <a:pPr algn="ctr"/>
            <a:r>
              <a:rPr lang="en-US" sz="1400" dirty="0">
                <a:solidFill>
                  <a:schemeClr val="bg1"/>
                </a:solidFill>
                <a:latin typeface="Futura Medium" panose="020B0602020204020303" pitchFamily="34" charset="-79"/>
                <a:cs typeface="Futura Medium" panose="020B0602020204020303" pitchFamily="34" charset="-79"/>
              </a:rPr>
              <a:t>CONNECTED</a:t>
            </a:r>
          </a:p>
          <a:p>
            <a:pPr algn="ctr"/>
            <a:r>
              <a:rPr lang="en-US" sz="1400" dirty="0">
                <a:solidFill>
                  <a:schemeClr val="bg1"/>
                </a:solidFill>
                <a:latin typeface="Futura Medium" panose="020B0602020204020303" pitchFamily="34" charset="-79"/>
                <a:cs typeface="Futura Medium" panose="020B0602020204020303" pitchFamily="34" charset="-79"/>
              </a:rPr>
              <a:t>(5)</a:t>
            </a:r>
          </a:p>
        </p:txBody>
      </p:sp>
      <p:sp>
        <p:nvSpPr>
          <p:cNvPr id="44" name="Donut 43">
            <a:extLst>
              <a:ext uri="{FF2B5EF4-FFF2-40B4-BE49-F238E27FC236}">
                <a16:creationId xmlns:a16="http://schemas.microsoft.com/office/drawing/2014/main" id="{DB004C46-DAE7-3346-9679-8C557C0E3F44}"/>
              </a:ext>
            </a:extLst>
          </p:cNvPr>
          <p:cNvSpPr/>
          <p:nvPr/>
        </p:nvSpPr>
        <p:spPr>
          <a:xfrm>
            <a:off x="3625187" y="958186"/>
            <a:ext cx="4941625" cy="4941625"/>
          </a:xfrm>
          <a:prstGeom prst="donut">
            <a:avLst>
              <a:gd name="adj" fmla="val 21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4062670190"/>
      </p:ext>
    </p:extLst>
  </p:cSld>
  <p:clrMapOvr>
    <a:masterClrMapping/>
  </p:clrMapOvr>
  <mc:AlternateContent xmlns:mc="http://schemas.openxmlformats.org/markup-compatibility/2006" xmlns:p159="http://schemas.microsoft.com/office/powerpoint/2015/09/main">
    <mc:Choice Requires="p159">
      <p:transition advTm="1648">
        <p159:morph option="byObject"/>
      </p:transition>
    </mc:Choice>
    <mc:Fallback xmlns="">
      <p:transition advTm="1648">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1D94BA-EEBC-CE41-8123-40C9EA192A39}"/>
              </a:ext>
            </a:extLst>
          </p:cNvPr>
          <p:cNvSpPr txBox="1"/>
          <p:nvPr/>
        </p:nvSpPr>
        <p:spPr>
          <a:xfrm>
            <a:off x="266700" y="342900"/>
            <a:ext cx="3276666" cy="307777"/>
          </a:xfrm>
          <a:prstGeom prst="rect">
            <a:avLst/>
          </a:prstGeom>
          <a:noFill/>
        </p:spPr>
        <p:txBody>
          <a:bodyPr wrap="none" rtlCol="0">
            <a:spAutoFit/>
          </a:bodyPr>
          <a:lstStyle/>
          <a:p>
            <a:pPr algn="ctr"/>
            <a:r>
              <a:rPr lang="en-US" sz="1400" dirty="0">
                <a:solidFill>
                  <a:schemeClr val="tx1">
                    <a:lumMod val="95000"/>
                    <a:lumOff val="5000"/>
                  </a:schemeClr>
                </a:solidFill>
                <a:latin typeface="Futura Medium" panose="020B0602020204020303" pitchFamily="34" charset="-79"/>
                <a:cs typeface="Futura Medium" panose="020B0602020204020303" pitchFamily="34" charset="-79"/>
              </a:rPr>
              <a:t>HAND SIGNALS WITH VISUAL DATA</a:t>
            </a:r>
          </a:p>
        </p:txBody>
      </p:sp>
      <p:sp>
        <p:nvSpPr>
          <p:cNvPr id="6" name="TextBox 5">
            <a:extLst>
              <a:ext uri="{FF2B5EF4-FFF2-40B4-BE49-F238E27FC236}">
                <a16:creationId xmlns:a16="http://schemas.microsoft.com/office/drawing/2014/main" id="{569C3022-F8B7-B14E-8E17-DFDD1DFD5777}"/>
              </a:ext>
            </a:extLst>
          </p:cNvPr>
          <p:cNvSpPr txBox="1"/>
          <p:nvPr/>
        </p:nvSpPr>
        <p:spPr>
          <a:xfrm>
            <a:off x="276860" y="650677"/>
            <a:ext cx="4030399" cy="1200329"/>
          </a:xfrm>
          <a:prstGeom prst="rect">
            <a:avLst/>
          </a:prstGeom>
          <a:noFill/>
        </p:spPr>
        <p:txBody>
          <a:bodyPr wrap="none" rtlCol="0">
            <a:spAutoFit/>
          </a:bodyPr>
          <a:lstStyle/>
          <a:p>
            <a:r>
              <a:rPr lang="en-US" sz="3600" dirty="0">
                <a:solidFill>
                  <a:srgbClr val="C00000"/>
                </a:solidFill>
                <a:latin typeface="Futura Medium" panose="020B0602020204020303" pitchFamily="34" charset="-79"/>
                <a:cs typeface="Futura Medium" panose="020B0602020204020303" pitchFamily="34" charset="-79"/>
              </a:rPr>
              <a:t>THE NEED FOR </a:t>
            </a:r>
          </a:p>
          <a:p>
            <a:r>
              <a:rPr lang="en-US" sz="3600" dirty="0">
                <a:solidFill>
                  <a:srgbClr val="C00000"/>
                </a:solidFill>
                <a:latin typeface="Futura Medium" panose="020B0602020204020303" pitchFamily="34" charset="-79"/>
                <a:cs typeface="Futura Medium" panose="020B0602020204020303" pitchFamily="34" charset="-79"/>
              </a:rPr>
              <a:t>HAND GESTURES</a:t>
            </a:r>
          </a:p>
        </p:txBody>
      </p:sp>
      <p:sp>
        <p:nvSpPr>
          <p:cNvPr id="7" name="TextBox 6">
            <a:extLst>
              <a:ext uri="{FF2B5EF4-FFF2-40B4-BE49-F238E27FC236}">
                <a16:creationId xmlns:a16="http://schemas.microsoft.com/office/drawing/2014/main" id="{C1C0F6AD-A1A6-9E48-91BB-FC40410F0AA2}"/>
              </a:ext>
            </a:extLst>
          </p:cNvPr>
          <p:cNvSpPr txBox="1"/>
          <p:nvPr/>
        </p:nvSpPr>
        <p:spPr>
          <a:xfrm>
            <a:off x="276860" y="2158783"/>
            <a:ext cx="5819140" cy="3416320"/>
          </a:xfrm>
          <a:prstGeom prst="rect">
            <a:avLst/>
          </a:prstGeom>
          <a:noFill/>
        </p:spPr>
        <p:txBody>
          <a:bodyPr wrap="square" rtlCol="0">
            <a:spAutoFit/>
          </a:bodyPr>
          <a:lstStyle/>
          <a:p>
            <a:pPr algn="just"/>
            <a:r>
              <a:rPr lang="en-US" sz="2400" dirty="0">
                <a:solidFill>
                  <a:schemeClr val="tx1">
                    <a:lumMod val="95000"/>
                    <a:lumOff val="5000"/>
                  </a:schemeClr>
                </a:solidFill>
                <a:latin typeface="Google Sans" panose="020B0503030502040204" pitchFamily="34" charset="0"/>
              </a:rPr>
              <a:t>The use of hand gestures has been a common place in many futuristic movies – a thing of fantasy that only CGI could achieve. This, however, is no longer true – with the recent developments in AI we can now works towards realizing the dream of controlling our computer with effortless hand gestures without having to lay hands on the computer itself. </a:t>
            </a:r>
          </a:p>
        </p:txBody>
      </p:sp>
      <p:sp>
        <p:nvSpPr>
          <p:cNvPr id="8" name="Donut 7">
            <a:extLst>
              <a:ext uri="{FF2B5EF4-FFF2-40B4-BE49-F238E27FC236}">
                <a16:creationId xmlns:a16="http://schemas.microsoft.com/office/drawing/2014/main" id="{C491DC79-5EF5-3241-BABA-AEADFEEB872E}"/>
              </a:ext>
            </a:extLst>
          </p:cNvPr>
          <p:cNvSpPr/>
          <p:nvPr/>
        </p:nvSpPr>
        <p:spPr>
          <a:xfrm>
            <a:off x="147319" y="914152"/>
            <a:ext cx="119381" cy="119381"/>
          </a:xfrm>
          <a:prstGeom prst="donut">
            <a:avLst>
              <a:gd name="adj" fmla="val 2311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05380508"/>
      </p:ext>
    </p:extLst>
  </p:cSld>
  <p:clrMapOvr>
    <a:masterClrMapping/>
  </p:clrMapOvr>
  <mc:AlternateContent xmlns:mc="http://schemas.openxmlformats.org/markup-compatibility/2006" xmlns:p159="http://schemas.microsoft.com/office/powerpoint/2015/09/main">
    <mc:Choice Requires="p159">
      <p:transition advTm="646">
        <p159:morph option="byObject"/>
      </p:transition>
    </mc:Choice>
    <mc:Fallback xmlns="">
      <p:transition advTm="646">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80C4732-4764-D44B-A04D-4A3000A121A8}"/>
              </a:ext>
            </a:extLst>
          </p:cNvPr>
          <p:cNvSpPr txBox="1"/>
          <p:nvPr/>
        </p:nvSpPr>
        <p:spPr>
          <a:xfrm>
            <a:off x="1599228" y="3075057"/>
            <a:ext cx="9009262" cy="707886"/>
          </a:xfrm>
          <a:prstGeom prst="rect">
            <a:avLst/>
          </a:prstGeom>
          <a:noFill/>
        </p:spPr>
        <p:txBody>
          <a:bodyPr wrap="none" rtlCol="0">
            <a:spAutoFit/>
          </a:bodyPr>
          <a:lstStyle/>
          <a:p>
            <a:pPr algn="ctr"/>
            <a:r>
              <a:rPr lang="en-US" sz="4000" dirty="0">
                <a:solidFill>
                  <a:schemeClr val="bg1"/>
                </a:solidFill>
                <a:latin typeface="Futura Medium" panose="020B0602020204020303" pitchFamily="34" charset="-79"/>
                <a:cs typeface="Futura Medium" panose="020B0602020204020303" pitchFamily="34" charset="-79"/>
              </a:rPr>
              <a:t>HAND SIGNALS </a:t>
            </a:r>
            <a:r>
              <a:rPr lang="en-US" sz="4000" dirty="0">
                <a:solidFill>
                  <a:srgbClr val="C00000"/>
                </a:solidFill>
                <a:latin typeface="Futura Medium" panose="020B0602020204020303" pitchFamily="34" charset="-79"/>
                <a:cs typeface="Futura Medium" panose="020B0602020204020303" pitchFamily="34" charset="-79"/>
              </a:rPr>
              <a:t>WITH VISUAL DATA</a:t>
            </a:r>
          </a:p>
        </p:txBody>
      </p:sp>
      <p:sp>
        <p:nvSpPr>
          <p:cNvPr id="43" name="TextBox 42">
            <a:extLst>
              <a:ext uri="{FF2B5EF4-FFF2-40B4-BE49-F238E27FC236}">
                <a16:creationId xmlns:a16="http://schemas.microsoft.com/office/drawing/2014/main" id="{1DAA904E-93FA-0C4A-B46A-F502B4227910}"/>
              </a:ext>
            </a:extLst>
          </p:cNvPr>
          <p:cNvSpPr txBox="1"/>
          <p:nvPr/>
        </p:nvSpPr>
        <p:spPr>
          <a:xfrm>
            <a:off x="5414725" y="5600573"/>
            <a:ext cx="1276311" cy="646331"/>
          </a:xfrm>
          <a:prstGeom prst="rect">
            <a:avLst/>
          </a:prstGeom>
          <a:noFill/>
        </p:spPr>
        <p:txBody>
          <a:bodyPr wrap="none" rtlCol="0">
            <a:spAutoFit/>
          </a:bodyPr>
          <a:lstStyle/>
          <a:p>
            <a:pPr algn="ctr"/>
            <a:r>
              <a:rPr lang="en-US" sz="3600" dirty="0">
                <a:solidFill>
                  <a:schemeClr val="bg1"/>
                </a:solidFill>
                <a:latin typeface="Futura Medium" panose="020B0602020204020303" pitchFamily="34" charset="-79"/>
                <a:cs typeface="Futura Medium" panose="020B0602020204020303" pitchFamily="34" charset="-79"/>
              </a:rPr>
              <a:t>Q&amp;A</a:t>
            </a:r>
          </a:p>
        </p:txBody>
      </p:sp>
      <p:sp>
        <p:nvSpPr>
          <p:cNvPr id="45" name="Donut 44">
            <a:extLst>
              <a:ext uri="{FF2B5EF4-FFF2-40B4-BE49-F238E27FC236}">
                <a16:creationId xmlns:a16="http://schemas.microsoft.com/office/drawing/2014/main" id="{4A256DA9-7AE9-7140-9C6E-69DB94B143A3}"/>
              </a:ext>
            </a:extLst>
          </p:cNvPr>
          <p:cNvSpPr/>
          <p:nvPr/>
        </p:nvSpPr>
        <p:spPr>
          <a:xfrm>
            <a:off x="1115842" y="-1541474"/>
            <a:ext cx="9981453" cy="9981453"/>
          </a:xfrm>
          <a:prstGeom prst="donut">
            <a:avLst>
              <a:gd name="adj" fmla="val 14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73507709"/>
      </p:ext>
    </p:extLst>
  </p:cSld>
  <p:clrMapOvr>
    <a:masterClrMapping/>
  </p:clrMapOvr>
  <mc:AlternateContent xmlns:mc="http://schemas.openxmlformats.org/markup-compatibility/2006" xmlns:p159="http://schemas.microsoft.com/office/powerpoint/2015/09/main">
    <mc:Choice Requires="p159">
      <p:transition advTm="1607">
        <p159:morph option="byObject"/>
      </p:transition>
    </mc:Choice>
    <mc:Fallback xmlns="">
      <p:transition advTm="1607">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80C4732-4764-D44B-A04D-4A3000A121A8}"/>
              </a:ext>
            </a:extLst>
          </p:cNvPr>
          <p:cNvSpPr txBox="1"/>
          <p:nvPr/>
        </p:nvSpPr>
        <p:spPr>
          <a:xfrm>
            <a:off x="1599228" y="3075057"/>
            <a:ext cx="9009262" cy="707886"/>
          </a:xfrm>
          <a:prstGeom prst="rect">
            <a:avLst/>
          </a:prstGeom>
          <a:noFill/>
        </p:spPr>
        <p:txBody>
          <a:bodyPr wrap="none" rtlCol="0">
            <a:spAutoFit/>
          </a:bodyPr>
          <a:lstStyle/>
          <a:p>
            <a:pPr algn="ctr"/>
            <a:r>
              <a:rPr lang="en-US" sz="4000" dirty="0">
                <a:solidFill>
                  <a:schemeClr val="bg1"/>
                </a:solidFill>
                <a:latin typeface="Futura Medium" panose="020B0602020204020303" pitchFamily="34" charset="-79"/>
                <a:cs typeface="Futura Medium" panose="020B0602020204020303" pitchFamily="34" charset="-79"/>
              </a:rPr>
              <a:t>HAND SIGNALS </a:t>
            </a:r>
            <a:r>
              <a:rPr lang="en-US" sz="4000" dirty="0">
                <a:solidFill>
                  <a:srgbClr val="C00000"/>
                </a:solidFill>
                <a:latin typeface="Futura Medium" panose="020B0602020204020303" pitchFamily="34" charset="-79"/>
                <a:cs typeface="Futura Medium" panose="020B0602020204020303" pitchFamily="34" charset="-79"/>
              </a:rPr>
              <a:t>WITH VISUAL DATA</a:t>
            </a:r>
          </a:p>
        </p:txBody>
      </p:sp>
      <p:sp>
        <p:nvSpPr>
          <p:cNvPr id="43" name="TextBox 42">
            <a:extLst>
              <a:ext uri="{FF2B5EF4-FFF2-40B4-BE49-F238E27FC236}">
                <a16:creationId xmlns:a16="http://schemas.microsoft.com/office/drawing/2014/main" id="{1DAA904E-93FA-0C4A-B46A-F502B4227910}"/>
              </a:ext>
            </a:extLst>
          </p:cNvPr>
          <p:cNvSpPr txBox="1"/>
          <p:nvPr/>
        </p:nvSpPr>
        <p:spPr>
          <a:xfrm>
            <a:off x="5085403" y="5939938"/>
            <a:ext cx="2021194" cy="461665"/>
          </a:xfrm>
          <a:prstGeom prst="rect">
            <a:avLst/>
          </a:prstGeom>
          <a:noFill/>
        </p:spPr>
        <p:txBody>
          <a:bodyPr wrap="none" rtlCol="0">
            <a:spAutoFit/>
          </a:bodyPr>
          <a:lstStyle/>
          <a:p>
            <a:pPr algn="ctr"/>
            <a:r>
              <a:rPr lang="en-US" sz="2400" dirty="0">
                <a:solidFill>
                  <a:schemeClr val="bg1"/>
                </a:solidFill>
                <a:latin typeface="Futura Medium" panose="020B0602020204020303" pitchFamily="34" charset="-79"/>
                <a:cs typeface="Futura Medium" panose="020B0602020204020303" pitchFamily="34" charset="-79"/>
              </a:rPr>
              <a:t>THANK YOU</a:t>
            </a:r>
          </a:p>
        </p:txBody>
      </p:sp>
      <p:sp>
        <p:nvSpPr>
          <p:cNvPr id="45" name="Donut 44">
            <a:extLst>
              <a:ext uri="{FF2B5EF4-FFF2-40B4-BE49-F238E27FC236}">
                <a16:creationId xmlns:a16="http://schemas.microsoft.com/office/drawing/2014/main" id="{3EAA839E-388C-E144-9ABA-5AB9CB1992D4}"/>
              </a:ext>
            </a:extLst>
          </p:cNvPr>
          <p:cNvSpPr/>
          <p:nvPr/>
        </p:nvSpPr>
        <p:spPr>
          <a:xfrm>
            <a:off x="3582069" y="4761458"/>
            <a:ext cx="4941625" cy="4941625"/>
          </a:xfrm>
          <a:prstGeom prst="donut">
            <a:avLst>
              <a:gd name="adj" fmla="val 14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60181295"/>
      </p:ext>
    </p:extLst>
  </p:cSld>
  <p:clrMapOvr>
    <a:masterClrMapping/>
  </p:clrMapOvr>
  <mc:AlternateContent xmlns:mc="http://schemas.openxmlformats.org/markup-compatibility/2006" xmlns:p159="http://schemas.microsoft.com/office/powerpoint/2015/09/main">
    <mc:Choice Requires="p159">
      <p:transition advTm="925">
        <p159:morph option="byObject"/>
      </p:transition>
    </mc:Choice>
    <mc:Fallback xmlns="">
      <p:transition advTm="925">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CF174F2-2C92-6645-B803-99394EAF9F97}"/>
              </a:ext>
            </a:extLst>
          </p:cNvPr>
          <p:cNvSpPr txBox="1"/>
          <p:nvPr/>
        </p:nvSpPr>
        <p:spPr>
          <a:xfrm>
            <a:off x="4917888" y="4775200"/>
            <a:ext cx="2356222" cy="1477328"/>
          </a:xfrm>
          <a:prstGeom prst="rect">
            <a:avLst/>
          </a:prstGeom>
          <a:noFill/>
        </p:spPr>
        <p:txBody>
          <a:bodyPr wrap="none" rtlCol="0">
            <a:spAutoFit/>
          </a:bodyPr>
          <a:lstStyle/>
          <a:p>
            <a:pPr algn="ctr"/>
            <a:r>
              <a:rPr lang="en-US" dirty="0">
                <a:solidFill>
                  <a:schemeClr val="tx1">
                    <a:lumMod val="95000"/>
                    <a:lumOff val="5000"/>
                  </a:schemeClr>
                </a:solidFill>
                <a:latin typeface="Futura Medium" panose="020B0602020204020303" pitchFamily="34" charset="-79"/>
                <a:cs typeface="Futura Medium" panose="020B0602020204020303" pitchFamily="34" charset="-79"/>
              </a:rPr>
              <a:t>BY</a:t>
            </a:r>
          </a:p>
          <a:p>
            <a:pPr algn="ctr"/>
            <a:r>
              <a:rPr lang="en-US" dirty="0">
                <a:solidFill>
                  <a:schemeClr val="tx1">
                    <a:lumMod val="95000"/>
                    <a:lumOff val="5000"/>
                  </a:schemeClr>
                </a:solidFill>
                <a:latin typeface="Futura Medium" panose="020B0602020204020303" pitchFamily="34" charset="-79"/>
                <a:cs typeface="Futura Medium" panose="020B0602020204020303" pitchFamily="34" charset="-79"/>
              </a:rPr>
              <a:t>AYUSHYA AMITABH</a:t>
            </a:r>
          </a:p>
          <a:p>
            <a:pPr algn="ctr"/>
            <a:r>
              <a:rPr lang="en-US" dirty="0">
                <a:solidFill>
                  <a:schemeClr val="tx1">
                    <a:lumMod val="95000"/>
                    <a:lumOff val="5000"/>
                  </a:schemeClr>
                </a:solidFill>
                <a:latin typeface="Futura Medium" panose="020B0602020204020303" pitchFamily="34" charset="-79"/>
                <a:cs typeface="Futura Medium" panose="020B0602020204020303" pitchFamily="34" charset="-79"/>
              </a:rPr>
              <a:t>CHRIS PANICAN</a:t>
            </a:r>
          </a:p>
          <a:p>
            <a:pPr algn="ctr"/>
            <a:r>
              <a:rPr lang="en-US" dirty="0">
                <a:solidFill>
                  <a:schemeClr val="tx1">
                    <a:lumMod val="95000"/>
                    <a:lumOff val="5000"/>
                  </a:schemeClr>
                </a:solidFill>
                <a:latin typeface="Futura Medium" panose="020B0602020204020303" pitchFamily="34" charset="-79"/>
                <a:cs typeface="Futura Medium" panose="020B0602020204020303" pitchFamily="34" charset="-79"/>
              </a:rPr>
              <a:t>GERRY XU</a:t>
            </a:r>
          </a:p>
          <a:p>
            <a:pPr algn="ctr"/>
            <a:r>
              <a:rPr lang="en-US" dirty="0">
                <a:solidFill>
                  <a:schemeClr val="tx1">
                    <a:lumMod val="95000"/>
                    <a:lumOff val="5000"/>
                  </a:schemeClr>
                </a:solidFill>
                <a:latin typeface="Futura Medium" panose="020B0602020204020303" pitchFamily="34" charset="-79"/>
                <a:cs typeface="Futura Medium" panose="020B0602020204020303" pitchFamily="34" charset="-79"/>
              </a:rPr>
              <a:t>OMAR ELNAGDY</a:t>
            </a:r>
          </a:p>
        </p:txBody>
      </p:sp>
      <p:sp>
        <p:nvSpPr>
          <p:cNvPr id="5" name="Donut 4">
            <a:extLst>
              <a:ext uri="{FF2B5EF4-FFF2-40B4-BE49-F238E27FC236}">
                <a16:creationId xmlns:a16="http://schemas.microsoft.com/office/drawing/2014/main" id="{0AA5B6CD-BFAC-AC40-A11C-1974FEFF9888}"/>
              </a:ext>
            </a:extLst>
          </p:cNvPr>
          <p:cNvSpPr/>
          <p:nvPr/>
        </p:nvSpPr>
        <p:spPr>
          <a:xfrm flipV="1">
            <a:off x="5373875" y="7082519"/>
            <a:ext cx="1444248" cy="1444248"/>
          </a:xfrm>
          <a:prstGeom prst="donut">
            <a:avLst>
              <a:gd name="adj" fmla="val 14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6EECC909-3BC1-234F-922C-06D93B028B23}"/>
              </a:ext>
            </a:extLst>
          </p:cNvPr>
          <p:cNvSpPr txBox="1"/>
          <p:nvPr/>
        </p:nvSpPr>
        <p:spPr>
          <a:xfrm>
            <a:off x="1599228" y="3075057"/>
            <a:ext cx="9009262" cy="707886"/>
          </a:xfrm>
          <a:prstGeom prst="rect">
            <a:avLst/>
          </a:prstGeom>
          <a:noFill/>
        </p:spPr>
        <p:txBody>
          <a:bodyPr wrap="none" rtlCol="0">
            <a:spAutoFit/>
          </a:bodyPr>
          <a:lstStyle/>
          <a:p>
            <a:pPr algn="ctr"/>
            <a:r>
              <a:rPr lang="en-US" sz="4000" dirty="0">
                <a:solidFill>
                  <a:schemeClr val="bg1"/>
                </a:solidFill>
                <a:latin typeface="Futura Medium" panose="020B0602020204020303" pitchFamily="34" charset="-79"/>
                <a:cs typeface="Futura Medium" panose="020B0602020204020303" pitchFamily="34" charset="-79"/>
              </a:rPr>
              <a:t>HAND SIGNALS </a:t>
            </a:r>
            <a:r>
              <a:rPr lang="en-US" sz="4000" dirty="0">
                <a:solidFill>
                  <a:srgbClr val="C00000"/>
                </a:solidFill>
                <a:latin typeface="Futura Medium" panose="020B0602020204020303" pitchFamily="34" charset="-79"/>
                <a:cs typeface="Futura Medium" panose="020B0602020204020303" pitchFamily="34" charset="-79"/>
              </a:rPr>
              <a:t>WITH VISUAL DATA</a:t>
            </a:r>
          </a:p>
        </p:txBody>
      </p:sp>
    </p:spTree>
    <p:extLst>
      <p:ext uri="{BB962C8B-B14F-4D97-AF65-F5344CB8AC3E}">
        <p14:creationId xmlns:p14="http://schemas.microsoft.com/office/powerpoint/2010/main" val="2883008318"/>
      </p:ext>
    </p:extLst>
  </p:cSld>
  <p:clrMapOvr>
    <a:masterClrMapping/>
  </p:clrMapOvr>
  <mc:AlternateContent xmlns:mc="http://schemas.openxmlformats.org/markup-compatibility/2006" xmlns:p159="http://schemas.microsoft.com/office/powerpoint/2015/09/main">
    <mc:Choice Requires="p159">
      <p:transition advTm="1113">
        <p159:morph option="byObject"/>
      </p:transition>
    </mc:Choice>
    <mc:Fallback xmlns="">
      <p:transition advTm="1113">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1D94BA-EEBC-CE41-8123-40C9EA192A39}"/>
              </a:ext>
            </a:extLst>
          </p:cNvPr>
          <p:cNvSpPr txBox="1"/>
          <p:nvPr/>
        </p:nvSpPr>
        <p:spPr>
          <a:xfrm>
            <a:off x="266700" y="342900"/>
            <a:ext cx="3276666" cy="307777"/>
          </a:xfrm>
          <a:prstGeom prst="rect">
            <a:avLst/>
          </a:prstGeom>
          <a:noFill/>
        </p:spPr>
        <p:txBody>
          <a:bodyPr wrap="none" rtlCol="0">
            <a:spAutoFit/>
          </a:bodyPr>
          <a:lstStyle/>
          <a:p>
            <a:pPr algn="ctr"/>
            <a:r>
              <a:rPr lang="en-US" sz="1400" dirty="0">
                <a:solidFill>
                  <a:schemeClr val="tx1">
                    <a:lumMod val="95000"/>
                    <a:lumOff val="5000"/>
                  </a:schemeClr>
                </a:solidFill>
                <a:latin typeface="Futura Medium" panose="020B0602020204020303" pitchFamily="34" charset="-79"/>
                <a:cs typeface="Futura Medium" panose="020B0602020204020303" pitchFamily="34" charset="-79"/>
              </a:rPr>
              <a:t>HAND SIGNALS WITH VISUAL DATA</a:t>
            </a:r>
          </a:p>
        </p:txBody>
      </p:sp>
      <p:sp>
        <p:nvSpPr>
          <p:cNvPr id="9" name="TextBox 8">
            <a:extLst>
              <a:ext uri="{FF2B5EF4-FFF2-40B4-BE49-F238E27FC236}">
                <a16:creationId xmlns:a16="http://schemas.microsoft.com/office/drawing/2014/main" id="{EDD10492-5396-574C-94FD-F34D86361B5E}"/>
              </a:ext>
            </a:extLst>
          </p:cNvPr>
          <p:cNvSpPr txBox="1"/>
          <p:nvPr/>
        </p:nvSpPr>
        <p:spPr>
          <a:xfrm>
            <a:off x="3313212" y="3105834"/>
            <a:ext cx="2210029" cy="646331"/>
          </a:xfrm>
          <a:prstGeom prst="rect">
            <a:avLst/>
          </a:prstGeom>
          <a:noFill/>
        </p:spPr>
        <p:txBody>
          <a:bodyPr wrap="none" rtlCol="0">
            <a:spAutoFit/>
          </a:bodyPr>
          <a:lstStyle/>
          <a:p>
            <a:r>
              <a:rPr lang="en-US" sz="3600" dirty="0">
                <a:solidFill>
                  <a:srgbClr val="C00000"/>
                </a:solidFill>
                <a:latin typeface="Futura Medium" panose="020B0602020204020303" pitchFamily="34" charset="-79"/>
                <a:cs typeface="Futura Medium" panose="020B0602020204020303" pitchFamily="34" charset="-79"/>
              </a:rPr>
              <a:t>AGENDA</a:t>
            </a:r>
          </a:p>
        </p:txBody>
      </p:sp>
      <p:sp>
        <p:nvSpPr>
          <p:cNvPr id="6" name="Donut 5">
            <a:extLst>
              <a:ext uri="{FF2B5EF4-FFF2-40B4-BE49-F238E27FC236}">
                <a16:creationId xmlns:a16="http://schemas.microsoft.com/office/drawing/2014/main" id="{50F6CA58-4A76-D242-B1F7-5AC581D58AC6}"/>
              </a:ext>
            </a:extLst>
          </p:cNvPr>
          <p:cNvSpPr/>
          <p:nvPr/>
        </p:nvSpPr>
        <p:spPr>
          <a:xfrm>
            <a:off x="2880064" y="3283737"/>
            <a:ext cx="290523" cy="290523"/>
          </a:xfrm>
          <a:prstGeom prst="donut">
            <a:avLst>
              <a:gd name="adj" fmla="val 755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913A5D32-3611-6C48-9179-A6A0E4C35363}"/>
              </a:ext>
            </a:extLst>
          </p:cNvPr>
          <p:cNvSpPr txBox="1"/>
          <p:nvPr/>
        </p:nvSpPr>
        <p:spPr>
          <a:xfrm>
            <a:off x="6096000" y="3198167"/>
            <a:ext cx="2184509" cy="461665"/>
          </a:xfrm>
          <a:prstGeom prst="rect">
            <a:avLst/>
          </a:prstGeom>
          <a:noFill/>
        </p:spPr>
        <p:txBody>
          <a:bodyPr wrap="none" rtlCol="0">
            <a:spAutoFit/>
          </a:bodyPr>
          <a:lstStyle/>
          <a:p>
            <a:r>
              <a:rPr lang="en-US" sz="2400" dirty="0">
                <a:solidFill>
                  <a:srgbClr val="C00000"/>
                </a:solidFill>
                <a:latin typeface="Futura Medium" panose="020B0602020204020303" pitchFamily="34" charset="-79"/>
                <a:cs typeface="Futura Medium" panose="020B0602020204020303" pitchFamily="34" charset="-79"/>
              </a:rPr>
              <a:t>CHALLENGES</a:t>
            </a:r>
          </a:p>
        </p:txBody>
      </p:sp>
      <p:sp>
        <p:nvSpPr>
          <p:cNvPr id="10" name="TextBox 9">
            <a:extLst>
              <a:ext uri="{FF2B5EF4-FFF2-40B4-BE49-F238E27FC236}">
                <a16:creationId xmlns:a16="http://schemas.microsoft.com/office/drawing/2014/main" id="{D4B5CF0C-0AEB-5C4A-9690-E05C4A9DC558}"/>
              </a:ext>
            </a:extLst>
          </p:cNvPr>
          <p:cNvSpPr txBox="1"/>
          <p:nvPr/>
        </p:nvSpPr>
        <p:spPr>
          <a:xfrm>
            <a:off x="6096000" y="3659832"/>
            <a:ext cx="3852850" cy="461665"/>
          </a:xfrm>
          <a:prstGeom prst="rect">
            <a:avLst/>
          </a:prstGeom>
          <a:noFill/>
        </p:spPr>
        <p:txBody>
          <a:bodyPr wrap="none" rtlCol="0">
            <a:spAutoFit/>
          </a:bodyPr>
          <a:lstStyle/>
          <a:p>
            <a:r>
              <a:rPr lang="en-US" sz="2400" dirty="0">
                <a:solidFill>
                  <a:srgbClr val="C1332D"/>
                </a:solidFill>
                <a:latin typeface="Futura Medium" panose="020B0602020204020303" pitchFamily="34" charset="-79"/>
                <a:cs typeface="Futura Medium" panose="020B0602020204020303" pitchFamily="34" charset="-79"/>
              </a:rPr>
              <a:t>FEATURE SPECIFICATION</a:t>
            </a:r>
          </a:p>
        </p:txBody>
      </p:sp>
      <p:sp>
        <p:nvSpPr>
          <p:cNvPr id="11" name="TextBox 10">
            <a:extLst>
              <a:ext uri="{FF2B5EF4-FFF2-40B4-BE49-F238E27FC236}">
                <a16:creationId xmlns:a16="http://schemas.microsoft.com/office/drawing/2014/main" id="{FAD28E12-9D7A-4A4A-AFBE-6584FB1D9809}"/>
              </a:ext>
            </a:extLst>
          </p:cNvPr>
          <p:cNvSpPr txBox="1"/>
          <p:nvPr/>
        </p:nvSpPr>
        <p:spPr>
          <a:xfrm>
            <a:off x="6096000" y="4121497"/>
            <a:ext cx="3501984" cy="461665"/>
          </a:xfrm>
          <a:prstGeom prst="rect">
            <a:avLst/>
          </a:prstGeom>
          <a:noFill/>
        </p:spPr>
        <p:txBody>
          <a:bodyPr wrap="none" rtlCol="0">
            <a:spAutoFit/>
          </a:bodyPr>
          <a:lstStyle/>
          <a:p>
            <a:r>
              <a:rPr lang="en-US" sz="2400" dirty="0">
                <a:solidFill>
                  <a:srgbClr val="C25950"/>
                </a:solidFill>
                <a:latin typeface="Futura Medium" panose="020B0602020204020303" pitchFamily="34" charset="-79"/>
                <a:cs typeface="Futura Medium" panose="020B0602020204020303" pitchFamily="34" charset="-79"/>
              </a:rPr>
              <a:t>TECHNOLOGIES USED</a:t>
            </a:r>
          </a:p>
        </p:txBody>
      </p:sp>
      <p:sp>
        <p:nvSpPr>
          <p:cNvPr id="12" name="TextBox 11">
            <a:extLst>
              <a:ext uri="{FF2B5EF4-FFF2-40B4-BE49-F238E27FC236}">
                <a16:creationId xmlns:a16="http://schemas.microsoft.com/office/drawing/2014/main" id="{37B3161D-3B05-444E-96C9-87DE2C5DC44B}"/>
              </a:ext>
            </a:extLst>
          </p:cNvPr>
          <p:cNvSpPr txBox="1"/>
          <p:nvPr/>
        </p:nvSpPr>
        <p:spPr>
          <a:xfrm>
            <a:off x="6096000" y="4583162"/>
            <a:ext cx="2410853" cy="461665"/>
          </a:xfrm>
          <a:prstGeom prst="rect">
            <a:avLst/>
          </a:prstGeom>
          <a:noFill/>
        </p:spPr>
        <p:txBody>
          <a:bodyPr wrap="none" rtlCol="0">
            <a:spAutoFit/>
          </a:bodyPr>
          <a:lstStyle/>
          <a:p>
            <a:r>
              <a:rPr lang="en-US" sz="2400" dirty="0">
                <a:solidFill>
                  <a:srgbClr val="C3796F"/>
                </a:solidFill>
                <a:latin typeface="Futura Medium" panose="020B0602020204020303" pitchFamily="34" charset="-79"/>
                <a:cs typeface="Futura Medium" panose="020B0602020204020303" pitchFamily="34" charset="-79"/>
              </a:rPr>
              <a:t>ARCHITECTURE</a:t>
            </a:r>
          </a:p>
        </p:txBody>
      </p:sp>
      <p:sp>
        <p:nvSpPr>
          <p:cNvPr id="13" name="TextBox 12">
            <a:extLst>
              <a:ext uri="{FF2B5EF4-FFF2-40B4-BE49-F238E27FC236}">
                <a16:creationId xmlns:a16="http://schemas.microsoft.com/office/drawing/2014/main" id="{7435DD5C-AE87-FC42-8DA8-29D1D7C1FCF9}"/>
              </a:ext>
            </a:extLst>
          </p:cNvPr>
          <p:cNvSpPr txBox="1"/>
          <p:nvPr/>
        </p:nvSpPr>
        <p:spPr>
          <a:xfrm>
            <a:off x="6105136" y="5044827"/>
            <a:ext cx="2615652" cy="461665"/>
          </a:xfrm>
          <a:prstGeom prst="rect">
            <a:avLst/>
          </a:prstGeom>
          <a:noFill/>
        </p:spPr>
        <p:txBody>
          <a:bodyPr wrap="none" rtlCol="0">
            <a:spAutoFit/>
          </a:bodyPr>
          <a:lstStyle/>
          <a:p>
            <a:r>
              <a:rPr lang="en-US" sz="2400" dirty="0">
                <a:solidFill>
                  <a:srgbClr val="C49789"/>
                </a:solidFill>
                <a:latin typeface="Futura Medium" panose="020B0602020204020303" pitchFamily="34" charset="-79"/>
                <a:cs typeface="Futura Medium" panose="020B0602020204020303" pitchFamily="34" charset="-79"/>
              </a:rPr>
              <a:t>DEEP LEARNING</a:t>
            </a:r>
          </a:p>
        </p:txBody>
      </p:sp>
      <p:sp>
        <p:nvSpPr>
          <p:cNvPr id="14" name="TextBox 13">
            <a:extLst>
              <a:ext uri="{FF2B5EF4-FFF2-40B4-BE49-F238E27FC236}">
                <a16:creationId xmlns:a16="http://schemas.microsoft.com/office/drawing/2014/main" id="{8903EBF0-AB42-A445-813C-1788B54B440A}"/>
              </a:ext>
            </a:extLst>
          </p:cNvPr>
          <p:cNvSpPr txBox="1"/>
          <p:nvPr/>
        </p:nvSpPr>
        <p:spPr>
          <a:xfrm>
            <a:off x="6114272" y="5506492"/>
            <a:ext cx="1154483" cy="461665"/>
          </a:xfrm>
          <a:prstGeom prst="rect">
            <a:avLst/>
          </a:prstGeom>
          <a:noFill/>
        </p:spPr>
        <p:txBody>
          <a:bodyPr wrap="none" rtlCol="0">
            <a:spAutoFit/>
          </a:bodyPr>
          <a:lstStyle/>
          <a:p>
            <a:r>
              <a:rPr lang="en-US" sz="2400" dirty="0">
                <a:solidFill>
                  <a:srgbClr val="C4BCB0"/>
                </a:solidFill>
                <a:latin typeface="Futura Medium" panose="020B0602020204020303" pitchFamily="34" charset="-79"/>
                <a:cs typeface="Futura Medium" panose="020B0602020204020303" pitchFamily="34" charset="-79"/>
              </a:rPr>
              <a:t>DEMO</a:t>
            </a:r>
          </a:p>
        </p:txBody>
      </p:sp>
    </p:spTree>
    <p:extLst>
      <p:ext uri="{BB962C8B-B14F-4D97-AF65-F5344CB8AC3E}">
        <p14:creationId xmlns:p14="http://schemas.microsoft.com/office/powerpoint/2010/main" val="2702315777"/>
      </p:ext>
    </p:extLst>
  </p:cSld>
  <p:clrMapOvr>
    <a:masterClrMapping/>
  </p:clrMapOvr>
  <mc:AlternateContent xmlns:mc="http://schemas.openxmlformats.org/markup-compatibility/2006" xmlns:p159="http://schemas.microsoft.com/office/powerpoint/2015/09/main">
    <mc:Choice Requires="p159">
      <p:transition advTm="1847">
        <p159:morph option="byObject"/>
      </p:transition>
    </mc:Choice>
    <mc:Fallback xmlns="">
      <p:transition advTm="18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20"/>
                                        <p:tgtEl>
                                          <p:spTgt spid="7"/>
                                        </p:tgtEl>
                                      </p:cBhvr>
                                    </p:animEffect>
                                    <p:anim calcmode="lin" valueType="num">
                                      <p:cBhvr>
                                        <p:cTn id="8" dur="120" fill="hold"/>
                                        <p:tgtEl>
                                          <p:spTgt spid="7"/>
                                        </p:tgtEl>
                                        <p:attrNameLst>
                                          <p:attrName>ppt_x</p:attrName>
                                        </p:attrNameLst>
                                      </p:cBhvr>
                                      <p:tavLst>
                                        <p:tav tm="0">
                                          <p:val>
                                            <p:strVal val="#ppt_x"/>
                                          </p:val>
                                        </p:tav>
                                        <p:tav tm="100000">
                                          <p:val>
                                            <p:strVal val="#ppt_x"/>
                                          </p:val>
                                        </p:tav>
                                      </p:tavLst>
                                    </p:anim>
                                    <p:anim calcmode="lin" valueType="num">
                                      <p:cBhvr>
                                        <p:cTn id="9" dur="12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2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50"/>
                                        <p:tgtEl>
                                          <p:spTgt spid="10"/>
                                        </p:tgtEl>
                                      </p:cBhvr>
                                    </p:animEffect>
                                    <p:anim calcmode="lin" valueType="num">
                                      <p:cBhvr>
                                        <p:cTn id="14" dur="250" fill="hold"/>
                                        <p:tgtEl>
                                          <p:spTgt spid="10"/>
                                        </p:tgtEl>
                                        <p:attrNameLst>
                                          <p:attrName>ppt_x</p:attrName>
                                        </p:attrNameLst>
                                      </p:cBhvr>
                                      <p:tavLst>
                                        <p:tav tm="0">
                                          <p:val>
                                            <p:strVal val="#ppt_x"/>
                                          </p:val>
                                        </p:tav>
                                        <p:tav tm="100000">
                                          <p:val>
                                            <p:strVal val="#ppt_x"/>
                                          </p:val>
                                        </p:tav>
                                      </p:tavLst>
                                    </p:anim>
                                    <p:anim calcmode="lin" valueType="num">
                                      <p:cBhvr>
                                        <p:cTn id="15" dur="25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370"/>
                            </p:stCondLst>
                            <p:childTnLst>
                              <p:par>
                                <p:cTn id="17" presetID="42"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250"/>
                                        <p:tgtEl>
                                          <p:spTgt spid="11"/>
                                        </p:tgtEl>
                                      </p:cBhvr>
                                    </p:animEffect>
                                    <p:anim calcmode="lin" valueType="num">
                                      <p:cBhvr>
                                        <p:cTn id="20" dur="250" fill="hold"/>
                                        <p:tgtEl>
                                          <p:spTgt spid="11"/>
                                        </p:tgtEl>
                                        <p:attrNameLst>
                                          <p:attrName>ppt_x</p:attrName>
                                        </p:attrNameLst>
                                      </p:cBhvr>
                                      <p:tavLst>
                                        <p:tav tm="0">
                                          <p:val>
                                            <p:strVal val="#ppt_x"/>
                                          </p:val>
                                        </p:tav>
                                        <p:tav tm="100000">
                                          <p:val>
                                            <p:strVal val="#ppt_x"/>
                                          </p:val>
                                        </p:tav>
                                      </p:tavLst>
                                    </p:anim>
                                    <p:anim calcmode="lin" valueType="num">
                                      <p:cBhvr>
                                        <p:cTn id="21" dur="25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620"/>
                            </p:stCondLst>
                            <p:childTnLst>
                              <p:par>
                                <p:cTn id="23" presetID="42"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250"/>
                                        <p:tgtEl>
                                          <p:spTgt spid="12"/>
                                        </p:tgtEl>
                                      </p:cBhvr>
                                    </p:animEffect>
                                    <p:anim calcmode="lin" valueType="num">
                                      <p:cBhvr>
                                        <p:cTn id="26" dur="250" fill="hold"/>
                                        <p:tgtEl>
                                          <p:spTgt spid="12"/>
                                        </p:tgtEl>
                                        <p:attrNameLst>
                                          <p:attrName>ppt_x</p:attrName>
                                        </p:attrNameLst>
                                      </p:cBhvr>
                                      <p:tavLst>
                                        <p:tav tm="0">
                                          <p:val>
                                            <p:strVal val="#ppt_x"/>
                                          </p:val>
                                        </p:tav>
                                        <p:tav tm="100000">
                                          <p:val>
                                            <p:strVal val="#ppt_x"/>
                                          </p:val>
                                        </p:tav>
                                      </p:tavLst>
                                    </p:anim>
                                    <p:anim calcmode="lin" valueType="num">
                                      <p:cBhvr>
                                        <p:cTn id="27" dur="250" fill="hold"/>
                                        <p:tgtEl>
                                          <p:spTgt spid="12"/>
                                        </p:tgtEl>
                                        <p:attrNameLst>
                                          <p:attrName>ppt_y</p:attrName>
                                        </p:attrNameLst>
                                      </p:cBhvr>
                                      <p:tavLst>
                                        <p:tav tm="0">
                                          <p:val>
                                            <p:strVal val="#ppt_y+.1"/>
                                          </p:val>
                                        </p:tav>
                                        <p:tav tm="100000">
                                          <p:val>
                                            <p:strVal val="#ppt_y"/>
                                          </p:val>
                                        </p:tav>
                                      </p:tavLst>
                                    </p:anim>
                                  </p:childTnLst>
                                </p:cTn>
                              </p:par>
                            </p:childTnLst>
                          </p:cTn>
                        </p:par>
                        <p:par>
                          <p:cTn id="28" fill="hold">
                            <p:stCondLst>
                              <p:cond delay="870"/>
                            </p:stCondLst>
                            <p:childTnLst>
                              <p:par>
                                <p:cTn id="29" presetID="42"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50"/>
                                        <p:tgtEl>
                                          <p:spTgt spid="13"/>
                                        </p:tgtEl>
                                      </p:cBhvr>
                                    </p:animEffect>
                                    <p:anim calcmode="lin" valueType="num">
                                      <p:cBhvr>
                                        <p:cTn id="32" dur="250" fill="hold"/>
                                        <p:tgtEl>
                                          <p:spTgt spid="13"/>
                                        </p:tgtEl>
                                        <p:attrNameLst>
                                          <p:attrName>ppt_x</p:attrName>
                                        </p:attrNameLst>
                                      </p:cBhvr>
                                      <p:tavLst>
                                        <p:tav tm="0">
                                          <p:val>
                                            <p:strVal val="#ppt_x"/>
                                          </p:val>
                                        </p:tav>
                                        <p:tav tm="100000">
                                          <p:val>
                                            <p:strVal val="#ppt_x"/>
                                          </p:val>
                                        </p:tav>
                                      </p:tavLst>
                                    </p:anim>
                                    <p:anim calcmode="lin" valueType="num">
                                      <p:cBhvr>
                                        <p:cTn id="33" dur="250" fill="hold"/>
                                        <p:tgtEl>
                                          <p:spTgt spid="13"/>
                                        </p:tgtEl>
                                        <p:attrNameLst>
                                          <p:attrName>ppt_y</p:attrName>
                                        </p:attrNameLst>
                                      </p:cBhvr>
                                      <p:tavLst>
                                        <p:tav tm="0">
                                          <p:val>
                                            <p:strVal val="#ppt_y+.1"/>
                                          </p:val>
                                        </p:tav>
                                        <p:tav tm="100000">
                                          <p:val>
                                            <p:strVal val="#ppt_y"/>
                                          </p:val>
                                        </p:tav>
                                      </p:tavLst>
                                    </p:anim>
                                  </p:childTnLst>
                                </p:cTn>
                              </p:par>
                            </p:childTnLst>
                          </p:cTn>
                        </p:par>
                        <p:par>
                          <p:cTn id="34" fill="hold">
                            <p:stCondLst>
                              <p:cond delay="1120"/>
                            </p:stCondLst>
                            <p:childTnLst>
                              <p:par>
                                <p:cTn id="35" presetID="42"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250"/>
                                        <p:tgtEl>
                                          <p:spTgt spid="14"/>
                                        </p:tgtEl>
                                      </p:cBhvr>
                                    </p:animEffect>
                                    <p:anim calcmode="lin" valueType="num">
                                      <p:cBhvr>
                                        <p:cTn id="38" dur="250" fill="hold"/>
                                        <p:tgtEl>
                                          <p:spTgt spid="14"/>
                                        </p:tgtEl>
                                        <p:attrNameLst>
                                          <p:attrName>ppt_x</p:attrName>
                                        </p:attrNameLst>
                                      </p:cBhvr>
                                      <p:tavLst>
                                        <p:tav tm="0">
                                          <p:val>
                                            <p:strVal val="#ppt_x"/>
                                          </p:val>
                                        </p:tav>
                                        <p:tav tm="100000">
                                          <p:val>
                                            <p:strVal val="#ppt_x"/>
                                          </p:val>
                                        </p:tav>
                                      </p:tavLst>
                                    </p:anim>
                                    <p:anim calcmode="lin" valueType="num">
                                      <p:cBhvr>
                                        <p:cTn id="39" dur="25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1D94BA-EEBC-CE41-8123-40C9EA192A39}"/>
              </a:ext>
            </a:extLst>
          </p:cNvPr>
          <p:cNvSpPr txBox="1"/>
          <p:nvPr/>
        </p:nvSpPr>
        <p:spPr>
          <a:xfrm>
            <a:off x="266700" y="342900"/>
            <a:ext cx="3276666" cy="307777"/>
          </a:xfrm>
          <a:prstGeom prst="rect">
            <a:avLst/>
          </a:prstGeom>
          <a:noFill/>
        </p:spPr>
        <p:txBody>
          <a:bodyPr wrap="none" rtlCol="0">
            <a:spAutoFit/>
          </a:bodyPr>
          <a:lstStyle/>
          <a:p>
            <a:pPr algn="ctr"/>
            <a:r>
              <a:rPr lang="en-US" sz="1400" dirty="0">
                <a:solidFill>
                  <a:schemeClr val="tx1">
                    <a:lumMod val="95000"/>
                    <a:lumOff val="5000"/>
                  </a:schemeClr>
                </a:solidFill>
                <a:latin typeface="Futura Medium" panose="020B0602020204020303" pitchFamily="34" charset="-79"/>
                <a:cs typeface="Futura Medium" panose="020B0602020204020303" pitchFamily="34" charset="-79"/>
              </a:rPr>
              <a:t>HAND SIGNALS WITH VISUAL DATA</a:t>
            </a:r>
          </a:p>
        </p:txBody>
      </p:sp>
      <p:sp>
        <p:nvSpPr>
          <p:cNvPr id="8" name="Donut 7">
            <a:extLst>
              <a:ext uri="{FF2B5EF4-FFF2-40B4-BE49-F238E27FC236}">
                <a16:creationId xmlns:a16="http://schemas.microsoft.com/office/drawing/2014/main" id="{C491DC79-5EF5-3241-BABA-AEADFEEB872E}"/>
              </a:ext>
            </a:extLst>
          </p:cNvPr>
          <p:cNvSpPr/>
          <p:nvPr/>
        </p:nvSpPr>
        <p:spPr>
          <a:xfrm>
            <a:off x="3625187" y="958186"/>
            <a:ext cx="4941625" cy="4941625"/>
          </a:xfrm>
          <a:prstGeom prst="donut">
            <a:avLst>
              <a:gd name="adj" fmla="val 213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EDD10492-5396-574C-94FD-F34D86361B5E}"/>
              </a:ext>
            </a:extLst>
          </p:cNvPr>
          <p:cNvSpPr txBox="1"/>
          <p:nvPr/>
        </p:nvSpPr>
        <p:spPr>
          <a:xfrm>
            <a:off x="4504634" y="3105834"/>
            <a:ext cx="3182731" cy="646331"/>
          </a:xfrm>
          <a:prstGeom prst="rect">
            <a:avLst/>
          </a:prstGeom>
          <a:noFill/>
        </p:spPr>
        <p:txBody>
          <a:bodyPr wrap="none" rtlCol="0">
            <a:spAutoFit/>
          </a:bodyPr>
          <a:lstStyle/>
          <a:p>
            <a:r>
              <a:rPr lang="en-US" sz="3600" dirty="0">
                <a:solidFill>
                  <a:srgbClr val="C00000"/>
                </a:solidFill>
                <a:latin typeface="Futura Medium" panose="020B0602020204020303" pitchFamily="34" charset="-79"/>
                <a:cs typeface="Futura Medium" panose="020B0602020204020303" pitchFamily="34" charset="-79"/>
              </a:rPr>
              <a:t>CHALLENGES</a:t>
            </a:r>
          </a:p>
        </p:txBody>
      </p:sp>
      <p:sp>
        <p:nvSpPr>
          <p:cNvPr id="10" name="TextBox 9">
            <a:extLst>
              <a:ext uri="{FF2B5EF4-FFF2-40B4-BE49-F238E27FC236}">
                <a16:creationId xmlns:a16="http://schemas.microsoft.com/office/drawing/2014/main" id="{F980CFF6-ECE5-7E49-903E-02EDA1AD4FFE}"/>
              </a:ext>
            </a:extLst>
          </p:cNvPr>
          <p:cNvSpPr txBox="1"/>
          <p:nvPr/>
        </p:nvSpPr>
        <p:spPr>
          <a:xfrm>
            <a:off x="4937990" y="6511966"/>
            <a:ext cx="2316019" cy="307777"/>
          </a:xfrm>
          <a:prstGeom prst="rect">
            <a:avLst/>
          </a:prstGeom>
          <a:noFill/>
        </p:spPr>
        <p:txBody>
          <a:bodyPr wrap="none" rtlCol="0">
            <a:spAutoFit/>
          </a:bodyPr>
          <a:lstStyle/>
          <a:p>
            <a:r>
              <a:rPr lang="en-US" sz="1400" dirty="0">
                <a:solidFill>
                  <a:srgbClr val="C1332D"/>
                </a:solidFill>
                <a:latin typeface="Futura Medium" panose="020B0602020204020303" pitchFamily="34" charset="-79"/>
                <a:cs typeface="Futura Medium" panose="020B0602020204020303" pitchFamily="34" charset="-79"/>
              </a:rPr>
              <a:t>FEATURE SPECIFICATION</a:t>
            </a:r>
          </a:p>
        </p:txBody>
      </p:sp>
      <p:sp>
        <p:nvSpPr>
          <p:cNvPr id="11" name="TextBox 10">
            <a:extLst>
              <a:ext uri="{FF2B5EF4-FFF2-40B4-BE49-F238E27FC236}">
                <a16:creationId xmlns:a16="http://schemas.microsoft.com/office/drawing/2014/main" id="{7BFC9D5E-836C-0942-AC9A-B83575D314AF}"/>
              </a:ext>
            </a:extLst>
          </p:cNvPr>
          <p:cNvSpPr txBox="1"/>
          <p:nvPr/>
        </p:nvSpPr>
        <p:spPr>
          <a:xfrm>
            <a:off x="7471953" y="6511963"/>
            <a:ext cx="2114169" cy="307777"/>
          </a:xfrm>
          <a:prstGeom prst="rect">
            <a:avLst/>
          </a:prstGeom>
          <a:noFill/>
        </p:spPr>
        <p:txBody>
          <a:bodyPr wrap="none" rtlCol="0">
            <a:spAutoFit/>
          </a:bodyPr>
          <a:lstStyle/>
          <a:p>
            <a:r>
              <a:rPr lang="en-US" sz="1400" dirty="0">
                <a:solidFill>
                  <a:srgbClr val="C25950"/>
                </a:solidFill>
                <a:latin typeface="Futura Medium" panose="020B0602020204020303" pitchFamily="34" charset="-79"/>
                <a:cs typeface="Futura Medium" panose="020B0602020204020303" pitchFamily="34" charset="-79"/>
              </a:rPr>
              <a:t>TECHNOLOGIES USED</a:t>
            </a:r>
          </a:p>
        </p:txBody>
      </p:sp>
      <p:sp>
        <p:nvSpPr>
          <p:cNvPr id="12" name="TextBox 11">
            <a:extLst>
              <a:ext uri="{FF2B5EF4-FFF2-40B4-BE49-F238E27FC236}">
                <a16:creationId xmlns:a16="http://schemas.microsoft.com/office/drawing/2014/main" id="{9FEE9D4C-CB6B-794A-A179-7CE42CC26C0B}"/>
              </a:ext>
            </a:extLst>
          </p:cNvPr>
          <p:cNvSpPr txBox="1"/>
          <p:nvPr/>
        </p:nvSpPr>
        <p:spPr>
          <a:xfrm>
            <a:off x="9820673" y="6511963"/>
            <a:ext cx="1475789" cy="307777"/>
          </a:xfrm>
          <a:prstGeom prst="rect">
            <a:avLst/>
          </a:prstGeom>
          <a:noFill/>
        </p:spPr>
        <p:txBody>
          <a:bodyPr wrap="none" rtlCol="0">
            <a:spAutoFit/>
          </a:bodyPr>
          <a:lstStyle/>
          <a:p>
            <a:r>
              <a:rPr lang="en-US" sz="1400" dirty="0">
                <a:solidFill>
                  <a:srgbClr val="C3796F"/>
                </a:solidFill>
                <a:latin typeface="Futura Medium" panose="020B0602020204020303" pitchFamily="34" charset="-79"/>
                <a:cs typeface="Futura Medium" panose="020B0602020204020303" pitchFamily="34" charset="-79"/>
              </a:rPr>
              <a:t>ARCHITECTURE</a:t>
            </a:r>
          </a:p>
        </p:txBody>
      </p:sp>
      <p:sp>
        <p:nvSpPr>
          <p:cNvPr id="13" name="TextBox 12">
            <a:extLst>
              <a:ext uri="{FF2B5EF4-FFF2-40B4-BE49-F238E27FC236}">
                <a16:creationId xmlns:a16="http://schemas.microsoft.com/office/drawing/2014/main" id="{7178D01E-FC1D-E940-90A2-FE6D27398D6F}"/>
              </a:ext>
            </a:extLst>
          </p:cNvPr>
          <p:cNvSpPr txBox="1"/>
          <p:nvPr/>
        </p:nvSpPr>
        <p:spPr>
          <a:xfrm>
            <a:off x="11633733" y="6511962"/>
            <a:ext cx="1599925" cy="307777"/>
          </a:xfrm>
          <a:prstGeom prst="rect">
            <a:avLst/>
          </a:prstGeom>
          <a:noFill/>
        </p:spPr>
        <p:txBody>
          <a:bodyPr wrap="none" rtlCol="0">
            <a:spAutoFit/>
          </a:bodyPr>
          <a:lstStyle/>
          <a:p>
            <a:r>
              <a:rPr lang="en-US" sz="1400" dirty="0">
                <a:solidFill>
                  <a:srgbClr val="C49789"/>
                </a:solidFill>
                <a:latin typeface="Futura Medium" panose="020B0602020204020303" pitchFamily="34" charset="-79"/>
                <a:cs typeface="Futura Medium" panose="020B0602020204020303" pitchFamily="34" charset="-79"/>
              </a:rPr>
              <a:t>DEEP LEARNING</a:t>
            </a:r>
          </a:p>
        </p:txBody>
      </p:sp>
      <p:sp>
        <p:nvSpPr>
          <p:cNvPr id="14" name="TextBox 13">
            <a:extLst>
              <a:ext uri="{FF2B5EF4-FFF2-40B4-BE49-F238E27FC236}">
                <a16:creationId xmlns:a16="http://schemas.microsoft.com/office/drawing/2014/main" id="{6D0A00D1-26DB-9E43-8BCD-6246D13317C4}"/>
              </a:ext>
            </a:extLst>
          </p:cNvPr>
          <p:cNvSpPr txBox="1"/>
          <p:nvPr/>
        </p:nvSpPr>
        <p:spPr>
          <a:xfrm>
            <a:off x="13664097" y="6511962"/>
            <a:ext cx="748923" cy="307777"/>
          </a:xfrm>
          <a:prstGeom prst="rect">
            <a:avLst/>
          </a:prstGeom>
          <a:noFill/>
        </p:spPr>
        <p:txBody>
          <a:bodyPr wrap="none" rtlCol="0">
            <a:spAutoFit/>
          </a:bodyPr>
          <a:lstStyle/>
          <a:p>
            <a:r>
              <a:rPr lang="en-US" sz="1400" dirty="0">
                <a:solidFill>
                  <a:srgbClr val="C4BCB0"/>
                </a:solidFill>
                <a:latin typeface="Futura Medium" panose="020B0602020204020303" pitchFamily="34" charset="-79"/>
                <a:cs typeface="Futura Medium" panose="020B0602020204020303" pitchFamily="34" charset="-79"/>
              </a:rPr>
              <a:t>DEMO</a:t>
            </a:r>
          </a:p>
        </p:txBody>
      </p:sp>
    </p:spTree>
    <p:extLst>
      <p:ext uri="{BB962C8B-B14F-4D97-AF65-F5344CB8AC3E}">
        <p14:creationId xmlns:p14="http://schemas.microsoft.com/office/powerpoint/2010/main" val="3142894225"/>
      </p:ext>
    </p:extLst>
  </p:cSld>
  <p:clrMapOvr>
    <a:masterClrMapping/>
  </p:clrMapOvr>
  <mc:AlternateContent xmlns:mc="http://schemas.openxmlformats.org/markup-compatibility/2006" xmlns:p159="http://schemas.microsoft.com/office/powerpoint/2015/09/main">
    <mc:Choice Requires="p159">
      <p:transition advTm="672">
        <p159:morph option="byObject"/>
      </p:transition>
    </mc:Choice>
    <mc:Fallback xmlns="">
      <p:transition advTm="672">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1D94BA-EEBC-CE41-8123-40C9EA192A39}"/>
              </a:ext>
            </a:extLst>
          </p:cNvPr>
          <p:cNvSpPr txBox="1"/>
          <p:nvPr/>
        </p:nvSpPr>
        <p:spPr>
          <a:xfrm>
            <a:off x="266700" y="342900"/>
            <a:ext cx="3276666"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HAND SIGNALS WITH VISUAL DATA</a:t>
            </a:r>
          </a:p>
        </p:txBody>
      </p:sp>
      <p:sp>
        <p:nvSpPr>
          <p:cNvPr id="9" name="TextBox 8">
            <a:extLst>
              <a:ext uri="{FF2B5EF4-FFF2-40B4-BE49-F238E27FC236}">
                <a16:creationId xmlns:a16="http://schemas.microsoft.com/office/drawing/2014/main" id="{EDD10492-5396-574C-94FD-F34D86361B5E}"/>
              </a:ext>
            </a:extLst>
          </p:cNvPr>
          <p:cNvSpPr txBox="1"/>
          <p:nvPr/>
        </p:nvSpPr>
        <p:spPr>
          <a:xfrm>
            <a:off x="266700" y="639600"/>
            <a:ext cx="3182731" cy="646331"/>
          </a:xfrm>
          <a:prstGeom prst="rect">
            <a:avLst/>
          </a:prstGeom>
          <a:noFill/>
        </p:spPr>
        <p:txBody>
          <a:bodyPr wrap="none" rtlCol="0">
            <a:spAutoFit/>
          </a:bodyPr>
          <a:lstStyle/>
          <a:p>
            <a:r>
              <a:rPr lang="en-US" sz="3600" dirty="0">
                <a:solidFill>
                  <a:srgbClr val="C00000"/>
                </a:solidFill>
                <a:latin typeface="Futura Medium" panose="020B0602020204020303" pitchFamily="34" charset="-79"/>
                <a:cs typeface="Futura Medium" panose="020B0602020204020303" pitchFamily="34" charset="-79"/>
              </a:rPr>
              <a:t>CHALLENGES</a:t>
            </a:r>
          </a:p>
        </p:txBody>
      </p:sp>
      <p:sp>
        <p:nvSpPr>
          <p:cNvPr id="6" name="Donut 5">
            <a:extLst>
              <a:ext uri="{FF2B5EF4-FFF2-40B4-BE49-F238E27FC236}">
                <a16:creationId xmlns:a16="http://schemas.microsoft.com/office/drawing/2014/main" id="{661C9FE9-C07C-5A4A-BACD-F2E9D5E5E37C}"/>
              </a:ext>
            </a:extLst>
          </p:cNvPr>
          <p:cNvSpPr/>
          <p:nvPr/>
        </p:nvSpPr>
        <p:spPr>
          <a:xfrm>
            <a:off x="147319" y="914152"/>
            <a:ext cx="119381" cy="119381"/>
          </a:xfrm>
          <a:prstGeom prst="donut">
            <a:avLst>
              <a:gd name="adj" fmla="val 2311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8DFBAD19-35D1-7440-8FEC-0DB32A93D180}"/>
              </a:ext>
            </a:extLst>
          </p:cNvPr>
          <p:cNvSpPr txBox="1"/>
          <p:nvPr/>
        </p:nvSpPr>
        <p:spPr>
          <a:xfrm>
            <a:off x="266700" y="2274838"/>
            <a:ext cx="5819140" cy="2308324"/>
          </a:xfrm>
          <a:prstGeom prst="rect">
            <a:avLst/>
          </a:prstGeom>
          <a:noFill/>
        </p:spPr>
        <p:txBody>
          <a:bodyPr wrap="square" rtlCol="0">
            <a:spAutoFit/>
          </a:bodyPr>
          <a:lstStyle/>
          <a:p>
            <a:pPr algn="just"/>
            <a:r>
              <a:rPr lang="en-US" sz="2400" dirty="0">
                <a:solidFill>
                  <a:schemeClr val="bg1"/>
                </a:solidFill>
                <a:latin typeface="Google Sans" panose="020B0503030502040204" pitchFamily="34" charset="0"/>
              </a:rPr>
              <a:t>Our biggest struggle towards the end of the project was combining gesture detection with a dynamic background. We did get hand detection with a dynamic background using basic object detection models.</a:t>
            </a:r>
          </a:p>
        </p:txBody>
      </p:sp>
      <p:pic>
        <p:nvPicPr>
          <p:cNvPr id="2" name="Online Media 1" descr="Screen Recording 2019-12-18 at 8.09.16 PM.mov">
            <a:hlinkClick r:id="" action="ppaction://media"/>
            <a:extLst>
              <a:ext uri="{FF2B5EF4-FFF2-40B4-BE49-F238E27FC236}">
                <a16:creationId xmlns:a16="http://schemas.microsoft.com/office/drawing/2014/main" id="{C59CC447-2D92-A84A-947B-BC4445755E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796885" y="2274838"/>
            <a:ext cx="3059661" cy="2308324"/>
          </a:xfrm>
          <a:prstGeom prst="roundRect">
            <a:avLst>
              <a:gd name="adj" fmla="val 5299"/>
            </a:avLst>
          </a:prstGeom>
          <a:ln>
            <a:noFill/>
          </a:ln>
          <a:effectLst/>
          <a:scene3d>
            <a:camera prst="orthographicFront"/>
            <a:lightRig rig="balanced" dir="t"/>
          </a:scene3d>
          <a:sp3d prstMaterial="plastic">
            <a:contourClr>
              <a:srgbClr val="FFFFFF"/>
            </a:contourClr>
          </a:sp3d>
        </p:spPr>
      </p:pic>
      <p:sp>
        <p:nvSpPr>
          <p:cNvPr id="15" name="TextBox 14">
            <a:extLst>
              <a:ext uri="{FF2B5EF4-FFF2-40B4-BE49-F238E27FC236}">
                <a16:creationId xmlns:a16="http://schemas.microsoft.com/office/drawing/2014/main" id="{D7AE4EBE-AB15-DD41-AD66-6C3FE00D133F}"/>
              </a:ext>
            </a:extLst>
          </p:cNvPr>
          <p:cNvSpPr txBox="1"/>
          <p:nvPr/>
        </p:nvSpPr>
        <p:spPr>
          <a:xfrm>
            <a:off x="274792" y="1285931"/>
            <a:ext cx="2518382"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DYNAMIC BACKGROUND </a:t>
            </a:r>
          </a:p>
        </p:txBody>
      </p:sp>
      <p:sp>
        <p:nvSpPr>
          <p:cNvPr id="16" name="TextBox 15">
            <a:extLst>
              <a:ext uri="{FF2B5EF4-FFF2-40B4-BE49-F238E27FC236}">
                <a16:creationId xmlns:a16="http://schemas.microsoft.com/office/drawing/2014/main" id="{6E90EBF2-20E5-4B41-A737-44E14715546B}"/>
              </a:ext>
            </a:extLst>
          </p:cNvPr>
          <p:cNvSpPr txBox="1"/>
          <p:nvPr/>
        </p:nvSpPr>
        <p:spPr>
          <a:xfrm>
            <a:off x="4937990" y="6511966"/>
            <a:ext cx="2316019" cy="307777"/>
          </a:xfrm>
          <a:prstGeom prst="rect">
            <a:avLst/>
          </a:prstGeom>
          <a:noFill/>
        </p:spPr>
        <p:txBody>
          <a:bodyPr wrap="none" rtlCol="0">
            <a:spAutoFit/>
          </a:bodyPr>
          <a:lstStyle/>
          <a:p>
            <a:r>
              <a:rPr lang="en-US" sz="1400" dirty="0">
                <a:solidFill>
                  <a:srgbClr val="C1332D"/>
                </a:solidFill>
                <a:latin typeface="Futura Medium" panose="020B0602020204020303" pitchFamily="34" charset="-79"/>
                <a:cs typeface="Futura Medium" panose="020B0602020204020303" pitchFamily="34" charset="-79"/>
              </a:rPr>
              <a:t>FEATURE SPECIFICATION</a:t>
            </a:r>
          </a:p>
        </p:txBody>
      </p:sp>
      <p:sp>
        <p:nvSpPr>
          <p:cNvPr id="17" name="TextBox 16">
            <a:extLst>
              <a:ext uri="{FF2B5EF4-FFF2-40B4-BE49-F238E27FC236}">
                <a16:creationId xmlns:a16="http://schemas.microsoft.com/office/drawing/2014/main" id="{17E8A28E-DAAE-944E-8079-115CFE84F4B1}"/>
              </a:ext>
            </a:extLst>
          </p:cNvPr>
          <p:cNvSpPr txBox="1"/>
          <p:nvPr/>
        </p:nvSpPr>
        <p:spPr>
          <a:xfrm>
            <a:off x="7471953" y="6511963"/>
            <a:ext cx="2114169" cy="307777"/>
          </a:xfrm>
          <a:prstGeom prst="rect">
            <a:avLst/>
          </a:prstGeom>
          <a:noFill/>
        </p:spPr>
        <p:txBody>
          <a:bodyPr wrap="none" rtlCol="0">
            <a:spAutoFit/>
          </a:bodyPr>
          <a:lstStyle/>
          <a:p>
            <a:r>
              <a:rPr lang="en-US" sz="1400" dirty="0">
                <a:solidFill>
                  <a:srgbClr val="C25950"/>
                </a:solidFill>
                <a:latin typeface="Futura Medium" panose="020B0602020204020303" pitchFamily="34" charset="-79"/>
                <a:cs typeface="Futura Medium" panose="020B0602020204020303" pitchFamily="34" charset="-79"/>
              </a:rPr>
              <a:t>TECHNOLOGIES USED</a:t>
            </a:r>
          </a:p>
        </p:txBody>
      </p:sp>
      <p:sp>
        <p:nvSpPr>
          <p:cNvPr id="18" name="TextBox 17">
            <a:extLst>
              <a:ext uri="{FF2B5EF4-FFF2-40B4-BE49-F238E27FC236}">
                <a16:creationId xmlns:a16="http://schemas.microsoft.com/office/drawing/2014/main" id="{99E7B739-02A1-9D4E-81FD-043DAE121B11}"/>
              </a:ext>
            </a:extLst>
          </p:cNvPr>
          <p:cNvSpPr txBox="1"/>
          <p:nvPr/>
        </p:nvSpPr>
        <p:spPr>
          <a:xfrm>
            <a:off x="9820673" y="6511963"/>
            <a:ext cx="1475789" cy="307777"/>
          </a:xfrm>
          <a:prstGeom prst="rect">
            <a:avLst/>
          </a:prstGeom>
          <a:noFill/>
        </p:spPr>
        <p:txBody>
          <a:bodyPr wrap="none" rtlCol="0">
            <a:spAutoFit/>
          </a:bodyPr>
          <a:lstStyle/>
          <a:p>
            <a:r>
              <a:rPr lang="en-US" sz="1400" dirty="0">
                <a:solidFill>
                  <a:srgbClr val="C3796F"/>
                </a:solidFill>
                <a:latin typeface="Futura Medium" panose="020B0602020204020303" pitchFamily="34" charset="-79"/>
                <a:cs typeface="Futura Medium" panose="020B0602020204020303" pitchFamily="34" charset="-79"/>
              </a:rPr>
              <a:t>ARCHITECTURE</a:t>
            </a:r>
          </a:p>
        </p:txBody>
      </p:sp>
      <p:sp>
        <p:nvSpPr>
          <p:cNvPr id="19" name="TextBox 18">
            <a:extLst>
              <a:ext uri="{FF2B5EF4-FFF2-40B4-BE49-F238E27FC236}">
                <a16:creationId xmlns:a16="http://schemas.microsoft.com/office/drawing/2014/main" id="{E15EA470-20CB-9A40-B9F2-42C64CE4433E}"/>
              </a:ext>
            </a:extLst>
          </p:cNvPr>
          <p:cNvSpPr txBox="1"/>
          <p:nvPr/>
        </p:nvSpPr>
        <p:spPr>
          <a:xfrm>
            <a:off x="11633733" y="6511962"/>
            <a:ext cx="1599925" cy="307777"/>
          </a:xfrm>
          <a:prstGeom prst="rect">
            <a:avLst/>
          </a:prstGeom>
          <a:noFill/>
        </p:spPr>
        <p:txBody>
          <a:bodyPr wrap="none" rtlCol="0">
            <a:spAutoFit/>
          </a:bodyPr>
          <a:lstStyle/>
          <a:p>
            <a:r>
              <a:rPr lang="en-US" sz="1400" dirty="0">
                <a:solidFill>
                  <a:srgbClr val="C49789"/>
                </a:solidFill>
                <a:latin typeface="Futura Medium" panose="020B0602020204020303" pitchFamily="34" charset="-79"/>
                <a:cs typeface="Futura Medium" panose="020B0602020204020303" pitchFamily="34" charset="-79"/>
              </a:rPr>
              <a:t>DEEP LEARNING</a:t>
            </a:r>
          </a:p>
        </p:txBody>
      </p:sp>
      <p:sp>
        <p:nvSpPr>
          <p:cNvPr id="20" name="TextBox 19">
            <a:extLst>
              <a:ext uri="{FF2B5EF4-FFF2-40B4-BE49-F238E27FC236}">
                <a16:creationId xmlns:a16="http://schemas.microsoft.com/office/drawing/2014/main" id="{0BBCC691-BECB-2F4F-9B1D-AAB9B14C3BDA}"/>
              </a:ext>
            </a:extLst>
          </p:cNvPr>
          <p:cNvSpPr txBox="1"/>
          <p:nvPr/>
        </p:nvSpPr>
        <p:spPr>
          <a:xfrm>
            <a:off x="13664097" y="6511962"/>
            <a:ext cx="748923" cy="307777"/>
          </a:xfrm>
          <a:prstGeom prst="rect">
            <a:avLst/>
          </a:prstGeom>
          <a:noFill/>
        </p:spPr>
        <p:txBody>
          <a:bodyPr wrap="none" rtlCol="0">
            <a:spAutoFit/>
          </a:bodyPr>
          <a:lstStyle/>
          <a:p>
            <a:r>
              <a:rPr lang="en-US" sz="1400" dirty="0">
                <a:solidFill>
                  <a:srgbClr val="C4BCB0"/>
                </a:solidFill>
                <a:latin typeface="Futura Medium" panose="020B0602020204020303" pitchFamily="34" charset="-79"/>
                <a:cs typeface="Futura Medium" panose="020B0602020204020303" pitchFamily="34" charset="-79"/>
              </a:rPr>
              <a:t>DEMO</a:t>
            </a:r>
          </a:p>
        </p:txBody>
      </p:sp>
    </p:spTree>
    <p:extLst>
      <p:ext uri="{BB962C8B-B14F-4D97-AF65-F5344CB8AC3E}">
        <p14:creationId xmlns:p14="http://schemas.microsoft.com/office/powerpoint/2010/main" val="2708993074"/>
      </p:ext>
    </p:extLst>
  </p:cSld>
  <p:clrMapOvr>
    <a:masterClrMapping/>
  </p:clrMapOvr>
  <mc:AlternateContent xmlns:mc="http://schemas.openxmlformats.org/markup-compatibility/2006" xmlns:p159="http://schemas.microsoft.com/office/powerpoint/2015/09/main">
    <mc:Choice Requires="p159">
      <p:transition advTm="2317">
        <p159:morph option="byObject"/>
      </p:transition>
    </mc:Choice>
    <mc:Fallback xmlns="">
      <p:transition advTm="23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6" objId="2"/>
        <p14:stopEvt time="2317" objId="2"/>
      </p14:showEvt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1D94BA-EEBC-CE41-8123-40C9EA192A39}"/>
              </a:ext>
            </a:extLst>
          </p:cNvPr>
          <p:cNvSpPr txBox="1"/>
          <p:nvPr/>
        </p:nvSpPr>
        <p:spPr>
          <a:xfrm>
            <a:off x="266700" y="342900"/>
            <a:ext cx="3276666"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HAND SIGNALS WITH VISUAL DATA</a:t>
            </a:r>
          </a:p>
        </p:txBody>
      </p:sp>
      <p:sp>
        <p:nvSpPr>
          <p:cNvPr id="9" name="TextBox 8">
            <a:extLst>
              <a:ext uri="{FF2B5EF4-FFF2-40B4-BE49-F238E27FC236}">
                <a16:creationId xmlns:a16="http://schemas.microsoft.com/office/drawing/2014/main" id="{EDD10492-5396-574C-94FD-F34D86361B5E}"/>
              </a:ext>
            </a:extLst>
          </p:cNvPr>
          <p:cNvSpPr txBox="1"/>
          <p:nvPr/>
        </p:nvSpPr>
        <p:spPr>
          <a:xfrm>
            <a:off x="266700" y="639600"/>
            <a:ext cx="3182731" cy="646331"/>
          </a:xfrm>
          <a:prstGeom prst="rect">
            <a:avLst/>
          </a:prstGeom>
          <a:noFill/>
        </p:spPr>
        <p:txBody>
          <a:bodyPr wrap="none" rtlCol="0">
            <a:spAutoFit/>
          </a:bodyPr>
          <a:lstStyle/>
          <a:p>
            <a:r>
              <a:rPr lang="en-US" sz="3600" dirty="0">
                <a:solidFill>
                  <a:srgbClr val="C00000"/>
                </a:solidFill>
                <a:latin typeface="Futura Medium" panose="020B0602020204020303" pitchFamily="34" charset="-79"/>
                <a:cs typeface="Futura Medium" panose="020B0602020204020303" pitchFamily="34" charset="-79"/>
              </a:rPr>
              <a:t>CHALLENGES</a:t>
            </a:r>
          </a:p>
        </p:txBody>
      </p:sp>
      <p:sp>
        <p:nvSpPr>
          <p:cNvPr id="6" name="Donut 5">
            <a:extLst>
              <a:ext uri="{FF2B5EF4-FFF2-40B4-BE49-F238E27FC236}">
                <a16:creationId xmlns:a16="http://schemas.microsoft.com/office/drawing/2014/main" id="{661C9FE9-C07C-5A4A-BACD-F2E9D5E5E37C}"/>
              </a:ext>
            </a:extLst>
          </p:cNvPr>
          <p:cNvSpPr/>
          <p:nvPr/>
        </p:nvSpPr>
        <p:spPr>
          <a:xfrm>
            <a:off x="147319" y="914152"/>
            <a:ext cx="119381" cy="119381"/>
          </a:xfrm>
          <a:prstGeom prst="donut">
            <a:avLst>
              <a:gd name="adj" fmla="val 2311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8DFBAD19-35D1-7440-8FEC-0DB32A93D180}"/>
              </a:ext>
            </a:extLst>
          </p:cNvPr>
          <p:cNvSpPr txBox="1"/>
          <p:nvPr/>
        </p:nvSpPr>
        <p:spPr>
          <a:xfrm>
            <a:off x="277210" y="2274838"/>
            <a:ext cx="5819140" cy="2677656"/>
          </a:xfrm>
          <a:prstGeom prst="rect">
            <a:avLst/>
          </a:prstGeom>
          <a:noFill/>
        </p:spPr>
        <p:txBody>
          <a:bodyPr wrap="square" rtlCol="0">
            <a:spAutoFit/>
          </a:bodyPr>
          <a:lstStyle/>
          <a:p>
            <a:pPr algn="just"/>
            <a:r>
              <a:rPr lang="en-US" sz="2400" dirty="0">
                <a:solidFill>
                  <a:schemeClr val="bg1"/>
                </a:solidFill>
                <a:latin typeface="Google Sans" panose="020B0503030502040204" pitchFamily="34" charset="0"/>
              </a:rPr>
              <a:t>The implementation of the dynamic background however, conflicted with our implementation of gesture detection. Background subtraction was hard without image depth information. Restructuring would require a complete retraining our gesture detection model.</a:t>
            </a:r>
          </a:p>
        </p:txBody>
      </p:sp>
      <p:pic>
        <p:nvPicPr>
          <p:cNvPr id="2" name="Online Media 1" descr="Screen Recording 2019-12-18 at 8.09.16 PM.mov">
            <a:hlinkClick r:id="" action="ppaction://media"/>
            <a:extLst>
              <a:ext uri="{FF2B5EF4-FFF2-40B4-BE49-F238E27FC236}">
                <a16:creationId xmlns:a16="http://schemas.microsoft.com/office/drawing/2014/main" id="{C59CC447-2D92-A84A-947B-BC4445755E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796885" y="650677"/>
            <a:ext cx="3059661" cy="2308324"/>
          </a:xfrm>
          <a:prstGeom prst="roundRect">
            <a:avLst>
              <a:gd name="adj" fmla="val 5299"/>
            </a:avLst>
          </a:prstGeom>
          <a:ln>
            <a:noFill/>
          </a:ln>
          <a:effectLst/>
          <a:scene3d>
            <a:camera prst="orthographicFront"/>
            <a:lightRig rig="balanced" dir="t"/>
          </a:scene3d>
          <a:sp3d prstMaterial="plastic">
            <a:contourClr>
              <a:srgbClr val="FFFFFF"/>
            </a:contourClr>
          </a:sp3d>
        </p:spPr>
      </p:pic>
      <p:sp>
        <p:nvSpPr>
          <p:cNvPr id="15" name="TextBox 14">
            <a:extLst>
              <a:ext uri="{FF2B5EF4-FFF2-40B4-BE49-F238E27FC236}">
                <a16:creationId xmlns:a16="http://schemas.microsoft.com/office/drawing/2014/main" id="{D7AE4EBE-AB15-DD41-AD66-6C3FE00D133F}"/>
              </a:ext>
            </a:extLst>
          </p:cNvPr>
          <p:cNvSpPr txBox="1"/>
          <p:nvPr/>
        </p:nvSpPr>
        <p:spPr>
          <a:xfrm>
            <a:off x="274792" y="1285931"/>
            <a:ext cx="2518382"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DYNAMIC BACKGROUND </a:t>
            </a:r>
          </a:p>
        </p:txBody>
      </p:sp>
      <p:pic>
        <p:nvPicPr>
          <p:cNvPr id="4" name="Picture 3" descr="A close up of a logo&#10;&#10;Description automatically generated">
            <a:extLst>
              <a:ext uri="{FF2B5EF4-FFF2-40B4-BE49-F238E27FC236}">
                <a16:creationId xmlns:a16="http://schemas.microsoft.com/office/drawing/2014/main" id="{A7D2476A-0623-104A-92FA-A476BFC592F5}"/>
              </a:ext>
            </a:extLst>
          </p:cNvPr>
          <p:cNvPicPr>
            <a:picLocks noChangeAspect="1"/>
          </p:cNvPicPr>
          <p:nvPr/>
        </p:nvPicPr>
        <p:blipFill rotWithShape="1">
          <a:blip r:embed="rId6"/>
          <a:srcRect r="3473"/>
          <a:stretch/>
        </p:blipFill>
        <p:spPr>
          <a:xfrm>
            <a:off x="7143794" y="3613666"/>
            <a:ext cx="2097311" cy="1837072"/>
          </a:xfrm>
          <a:prstGeom prst="rect">
            <a:avLst/>
          </a:prstGeom>
        </p:spPr>
      </p:pic>
      <p:pic>
        <p:nvPicPr>
          <p:cNvPr id="16" name="Picture 15" descr="A close up of a logo&#10;&#10;Description automatically generated">
            <a:extLst>
              <a:ext uri="{FF2B5EF4-FFF2-40B4-BE49-F238E27FC236}">
                <a16:creationId xmlns:a16="http://schemas.microsoft.com/office/drawing/2014/main" id="{FE2F624C-8B57-5140-9E38-9436CB5F02C8}"/>
              </a:ext>
            </a:extLst>
          </p:cNvPr>
          <p:cNvPicPr>
            <a:picLocks noChangeAspect="1"/>
          </p:cNvPicPr>
          <p:nvPr/>
        </p:nvPicPr>
        <p:blipFill rotWithShape="1">
          <a:blip r:embed="rId7"/>
          <a:srcRect l="3715" b="4606"/>
          <a:stretch/>
        </p:blipFill>
        <p:spPr>
          <a:xfrm>
            <a:off x="9405707" y="3613666"/>
            <a:ext cx="2098270" cy="1854580"/>
          </a:xfrm>
          <a:prstGeom prst="rect">
            <a:avLst/>
          </a:prstGeom>
        </p:spPr>
      </p:pic>
      <p:sp>
        <p:nvSpPr>
          <p:cNvPr id="17" name="TextBox 16">
            <a:extLst>
              <a:ext uri="{FF2B5EF4-FFF2-40B4-BE49-F238E27FC236}">
                <a16:creationId xmlns:a16="http://schemas.microsoft.com/office/drawing/2014/main" id="{58013FCD-2DEF-844E-93A3-D55C24294696}"/>
              </a:ext>
            </a:extLst>
          </p:cNvPr>
          <p:cNvSpPr txBox="1"/>
          <p:nvPr/>
        </p:nvSpPr>
        <p:spPr>
          <a:xfrm>
            <a:off x="4937990" y="6511966"/>
            <a:ext cx="2316019" cy="307777"/>
          </a:xfrm>
          <a:prstGeom prst="rect">
            <a:avLst/>
          </a:prstGeom>
          <a:noFill/>
        </p:spPr>
        <p:txBody>
          <a:bodyPr wrap="none" rtlCol="0">
            <a:spAutoFit/>
          </a:bodyPr>
          <a:lstStyle/>
          <a:p>
            <a:r>
              <a:rPr lang="en-US" sz="1400" dirty="0">
                <a:solidFill>
                  <a:srgbClr val="C1332D"/>
                </a:solidFill>
                <a:latin typeface="Futura Medium" panose="020B0602020204020303" pitchFamily="34" charset="-79"/>
                <a:cs typeface="Futura Medium" panose="020B0602020204020303" pitchFamily="34" charset="-79"/>
              </a:rPr>
              <a:t>FEATURE SPECIFICATION</a:t>
            </a:r>
          </a:p>
        </p:txBody>
      </p:sp>
      <p:sp>
        <p:nvSpPr>
          <p:cNvPr id="18" name="TextBox 17">
            <a:extLst>
              <a:ext uri="{FF2B5EF4-FFF2-40B4-BE49-F238E27FC236}">
                <a16:creationId xmlns:a16="http://schemas.microsoft.com/office/drawing/2014/main" id="{FD30AD7A-55B8-D84D-9B0F-0A58C69076BB}"/>
              </a:ext>
            </a:extLst>
          </p:cNvPr>
          <p:cNvSpPr txBox="1"/>
          <p:nvPr/>
        </p:nvSpPr>
        <p:spPr>
          <a:xfrm>
            <a:off x="7471953" y="6511963"/>
            <a:ext cx="2114169" cy="307777"/>
          </a:xfrm>
          <a:prstGeom prst="rect">
            <a:avLst/>
          </a:prstGeom>
          <a:noFill/>
        </p:spPr>
        <p:txBody>
          <a:bodyPr wrap="none" rtlCol="0">
            <a:spAutoFit/>
          </a:bodyPr>
          <a:lstStyle/>
          <a:p>
            <a:r>
              <a:rPr lang="en-US" sz="1400" dirty="0">
                <a:solidFill>
                  <a:srgbClr val="C25950"/>
                </a:solidFill>
                <a:latin typeface="Futura Medium" panose="020B0602020204020303" pitchFamily="34" charset="-79"/>
                <a:cs typeface="Futura Medium" panose="020B0602020204020303" pitchFamily="34" charset="-79"/>
              </a:rPr>
              <a:t>TECHNOLOGIES USED</a:t>
            </a:r>
          </a:p>
        </p:txBody>
      </p:sp>
      <p:sp>
        <p:nvSpPr>
          <p:cNvPr id="19" name="TextBox 18">
            <a:extLst>
              <a:ext uri="{FF2B5EF4-FFF2-40B4-BE49-F238E27FC236}">
                <a16:creationId xmlns:a16="http://schemas.microsoft.com/office/drawing/2014/main" id="{CF25AF91-D753-6344-B9CA-1DA26AFDD5E1}"/>
              </a:ext>
            </a:extLst>
          </p:cNvPr>
          <p:cNvSpPr txBox="1"/>
          <p:nvPr/>
        </p:nvSpPr>
        <p:spPr>
          <a:xfrm>
            <a:off x="9820673" y="6511963"/>
            <a:ext cx="1475789" cy="307777"/>
          </a:xfrm>
          <a:prstGeom prst="rect">
            <a:avLst/>
          </a:prstGeom>
          <a:noFill/>
        </p:spPr>
        <p:txBody>
          <a:bodyPr wrap="none" rtlCol="0">
            <a:spAutoFit/>
          </a:bodyPr>
          <a:lstStyle/>
          <a:p>
            <a:r>
              <a:rPr lang="en-US" sz="1400" dirty="0">
                <a:solidFill>
                  <a:srgbClr val="C3796F"/>
                </a:solidFill>
                <a:latin typeface="Futura Medium" panose="020B0602020204020303" pitchFamily="34" charset="-79"/>
                <a:cs typeface="Futura Medium" panose="020B0602020204020303" pitchFamily="34" charset="-79"/>
              </a:rPr>
              <a:t>ARCHITECTURE</a:t>
            </a:r>
          </a:p>
        </p:txBody>
      </p:sp>
      <p:sp>
        <p:nvSpPr>
          <p:cNvPr id="20" name="TextBox 19">
            <a:extLst>
              <a:ext uri="{FF2B5EF4-FFF2-40B4-BE49-F238E27FC236}">
                <a16:creationId xmlns:a16="http://schemas.microsoft.com/office/drawing/2014/main" id="{91FB41E8-8A59-CD49-A12D-9EE23539CD15}"/>
              </a:ext>
            </a:extLst>
          </p:cNvPr>
          <p:cNvSpPr txBox="1"/>
          <p:nvPr/>
        </p:nvSpPr>
        <p:spPr>
          <a:xfrm>
            <a:off x="11633733" y="6511962"/>
            <a:ext cx="1599925" cy="307777"/>
          </a:xfrm>
          <a:prstGeom prst="rect">
            <a:avLst/>
          </a:prstGeom>
          <a:noFill/>
        </p:spPr>
        <p:txBody>
          <a:bodyPr wrap="none" rtlCol="0">
            <a:spAutoFit/>
          </a:bodyPr>
          <a:lstStyle/>
          <a:p>
            <a:r>
              <a:rPr lang="en-US" sz="1400" dirty="0">
                <a:solidFill>
                  <a:srgbClr val="C49789"/>
                </a:solidFill>
                <a:latin typeface="Futura Medium" panose="020B0602020204020303" pitchFamily="34" charset="-79"/>
                <a:cs typeface="Futura Medium" panose="020B0602020204020303" pitchFamily="34" charset="-79"/>
              </a:rPr>
              <a:t>DEEP LEARNING</a:t>
            </a:r>
          </a:p>
        </p:txBody>
      </p:sp>
      <p:sp>
        <p:nvSpPr>
          <p:cNvPr id="21" name="TextBox 20">
            <a:extLst>
              <a:ext uri="{FF2B5EF4-FFF2-40B4-BE49-F238E27FC236}">
                <a16:creationId xmlns:a16="http://schemas.microsoft.com/office/drawing/2014/main" id="{15321F41-FBE5-D84F-A618-19D4B877A1F7}"/>
              </a:ext>
            </a:extLst>
          </p:cNvPr>
          <p:cNvSpPr txBox="1"/>
          <p:nvPr/>
        </p:nvSpPr>
        <p:spPr>
          <a:xfrm>
            <a:off x="13664097" y="6511962"/>
            <a:ext cx="748923" cy="307777"/>
          </a:xfrm>
          <a:prstGeom prst="rect">
            <a:avLst/>
          </a:prstGeom>
          <a:noFill/>
        </p:spPr>
        <p:txBody>
          <a:bodyPr wrap="none" rtlCol="0">
            <a:spAutoFit/>
          </a:bodyPr>
          <a:lstStyle/>
          <a:p>
            <a:r>
              <a:rPr lang="en-US" sz="1400" dirty="0">
                <a:solidFill>
                  <a:srgbClr val="C4BCB0"/>
                </a:solidFill>
                <a:latin typeface="Futura Medium" panose="020B0602020204020303" pitchFamily="34" charset="-79"/>
                <a:cs typeface="Futura Medium" panose="020B0602020204020303" pitchFamily="34" charset="-79"/>
              </a:rPr>
              <a:t>DEMO</a:t>
            </a:r>
          </a:p>
        </p:txBody>
      </p:sp>
    </p:spTree>
    <p:extLst>
      <p:ext uri="{BB962C8B-B14F-4D97-AF65-F5344CB8AC3E}">
        <p14:creationId xmlns:p14="http://schemas.microsoft.com/office/powerpoint/2010/main" val="2593461163"/>
      </p:ext>
    </p:extLst>
  </p:cSld>
  <p:clrMapOvr>
    <a:masterClrMapping/>
  </p:clrMapOvr>
  <mc:AlternateContent xmlns:mc="http://schemas.openxmlformats.org/markup-compatibility/2006" xmlns:p159="http://schemas.microsoft.com/office/powerpoint/2015/09/main">
    <mc:Choice Requires="p159">
      <p:transition advTm="2929">
        <p159:morph option="byObject"/>
      </p:transition>
    </mc:Choice>
    <mc:Fallback xmlns="">
      <p:transition advTm="292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64"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3" repeatCount="indefinite"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9" objId="2"/>
        <p14:stopEvt time="2929" objId="2"/>
      </p14:showEvt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3D1ECCA9-D8C2-6448-96DB-9FEC3ABA76AE}"/>
              </a:ext>
            </a:extLst>
          </p:cNvPr>
          <p:cNvSpPr txBox="1"/>
          <p:nvPr/>
        </p:nvSpPr>
        <p:spPr>
          <a:xfrm>
            <a:off x="266700" y="342900"/>
            <a:ext cx="3276666"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HAND SIGNALS WITH VISUAL DATA</a:t>
            </a:r>
          </a:p>
        </p:txBody>
      </p:sp>
      <p:sp>
        <p:nvSpPr>
          <p:cNvPr id="18" name="TextBox 17">
            <a:extLst>
              <a:ext uri="{FF2B5EF4-FFF2-40B4-BE49-F238E27FC236}">
                <a16:creationId xmlns:a16="http://schemas.microsoft.com/office/drawing/2014/main" id="{785D18EF-03D0-6044-B60F-AD9613245927}"/>
              </a:ext>
            </a:extLst>
          </p:cNvPr>
          <p:cNvSpPr txBox="1"/>
          <p:nvPr/>
        </p:nvSpPr>
        <p:spPr>
          <a:xfrm>
            <a:off x="266700" y="639600"/>
            <a:ext cx="3182731" cy="646331"/>
          </a:xfrm>
          <a:prstGeom prst="rect">
            <a:avLst/>
          </a:prstGeom>
          <a:noFill/>
        </p:spPr>
        <p:txBody>
          <a:bodyPr wrap="none" rtlCol="0">
            <a:spAutoFit/>
          </a:bodyPr>
          <a:lstStyle/>
          <a:p>
            <a:r>
              <a:rPr lang="en-US" sz="3600" dirty="0">
                <a:solidFill>
                  <a:srgbClr val="C00000"/>
                </a:solidFill>
                <a:latin typeface="Futura Medium" panose="020B0602020204020303" pitchFamily="34" charset="-79"/>
                <a:cs typeface="Futura Medium" panose="020B0602020204020303" pitchFamily="34" charset="-79"/>
              </a:rPr>
              <a:t>CHALLENGES</a:t>
            </a:r>
          </a:p>
        </p:txBody>
      </p:sp>
      <p:sp>
        <p:nvSpPr>
          <p:cNvPr id="19" name="Donut 18">
            <a:extLst>
              <a:ext uri="{FF2B5EF4-FFF2-40B4-BE49-F238E27FC236}">
                <a16:creationId xmlns:a16="http://schemas.microsoft.com/office/drawing/2014/main" id="{C5EBE81F-5FA1-E040-844A-2AA403F811EB}"/>
              </a:ext>
            </a:extLst>
          </p:cNvPr>
          <p:cNvSpPr/>
          <p:nvPr/>
        </p:nvSpPr>
        <p:spPr>
          <a:xfrm>
            <a:off x="147319" y="914152"/>
            <a:ext cx="119381" cy="119381"/>
          </a:xfrm>
          <a:prstGeom prst="donut">
            <a:avLst>
              <a:gd name="adj" fmla="val 2311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66725231-57BD-3B4E-B893-891EC5F753D6}"/>
              </a:ext>
            </a:extLst>
          </p:cNvPr>
          <p:cNvSpPr txBox="1"/>
          <p:nvPr/>
        </p:nvSpPr>
        <p:spPr>
          <a:xfrm>
            <a:off x="266700" y="2274838"/>
            <a:ext cx="5819140" cy="3416320"/>
          </a:xfrm>
          <a:prstGeom prst="rect">
            <a:avLst/>
          </a:prstGeom>
          <a:noFill/>
        </p:spPr>
        <p:txBody>
          <a:bodyPr wrap="square" rtlCol="0">
            <a:spAutoFit/>
          </a:bodyPr>
          <a:lstStyle/>
          <a:p>
            <a:pPr algn="just"/>
            <a:r>
              <a:rPr lang="en-US" sz="2400" dirty="0">
                <a:solidFill>
                  <a:schemeClr val="bg1"/>
                </a:solidFill>
                <a:latin typeface="Google Sans" panose="020B0503030502040204" pitchFamily="34" charset="0"/>
              </a:rPr>
              <a:t>Our next biggest challenge was dataset generation which eventually led to data overfitting. Because we were manually generating data from our webcams we were unable to properly cover all possible hand gestures and even covering transformations of a single gesture such as rotated, reflected, scaled and so on.</a:t>
            </a:r>
          </a:p>
        </p:txBody>
      </p:sp>
      <p:sp>
        <p:nvSpPr>
          <p:cNvPr id="26" name="TextBox 25">
            <a:extLst>
              <a:ext uri="{FF2B5EF4-FFF2-40B4-BE49-F238E27FC236}">
                <a16:creationId xmlns:a16="http://schemas.microsoft.com/office/drawing/2014/main" id="{4E33FB9E-D31E-BF47-9636-12584E57BCB6}"/>
              </a:ext>
            </a:extLst>
          </p:cNvPr>
          <p:cNvSpPr txBox="1"/>
          <p:nvPr/>
        </p:nvSpPr>
        <p:spPr>
          <a:xfrm>
            <a:off x="274792" y="1285931"/>
            <a:ext cx="2183290" cy="307777"/>
          </a:xfrm>
          <a:prstGeom prst="rect">
            <a:avLst/>
          </a:prstGeom>
          <a:noFill/>
        </p:spPr>
        <p:txBody>
          <a:bodyPr wrap="none" rtlCol="0">
            <a:spAutoFit/>
          </a:bodyPr>
          <a:lstStyle/>
          <a:p>
            <a:r>
              <a:rPr lang="en-US" sz="1400" dirty="0">
                <a:solidFill>
                  <a:schemeClr val="bg1"/>
                </a:solidFill>
                <a:latin typeface="Futura Medium" panose="020B0602020204020303" pitchFamily="34" charset="-79"/>
                <a:cs typeface="Futura Medium" panose="020B0602020204020303" pitchFamily="34" charset="-79"/>
              </a:rPr>
              <a:t>DATASET GENERATION</a:t>
            </a:r>
          </a:p>
        </p:txBody>
      </p:sp>
      <p:pic>
        <p:nvPicPr>
          <p:cNvPr id="27" name="Picture 26" descr="A close up of a logo&#10;&#10;Description automatically generated">
            <a:extLst>
              <a:ext uri="{FF2B5EF4-FFF2-40B4-BE49-F238E27FC236}">
                <a16:creationId xmlns:a16="http://schemas.microsoft.com/office/drawing/2014/main" id="{D26DA82D-6061-2D48-8749-63250AE48267}"/>
              </a:ext>
            </a:extLst>
          </p:cNvPr>
          <p:cNvPicPr>
            <a:picLocks noChangeAspect="1"/>
          </p:cNvPicPr>
          <p:nvPr/>
        </p:nvPicPr>
        <p:blipFill rotWithShape="1">
          <a:blip r:embed="rId2"/>
          <a:srcRect r="3473"/>
          <a:stretch/>
        </p:blipFill>
        <p:spPr>
          <a:xfrm>
            <a:off x="6638709" y="907308"/>
            <a:ext cx="2097311" cy="1837072"/>
          </a:xfrm>
          <a:prstGeom prst="rect">
            <a:avLst/>
          </a:prstGeom>
        </p:spPr>
      </p:pic>
      <p:pic>
        <p:nvPicPr>
          <p:cNvPr id="28" name="Picture 27" descr="A close up of a logo&#10;&#10;Description automatically generated">
            <a:extLst>
              <a:ext uri="{FF2B5EF4-FFF2-40B4-BE49-F238E27FC236}">
                <a16:creationId xmlns:a16="http://schemas.microsoft.com/office/drawing/2014/main" id="{24B8B750-4F91-E946-9A2E-B46491980BA2}"/>
              </a:ext>
            </a:extLst>
          </p:cNvPr>
          <p:cNvPicPr>
            <a:picLocks noChangeAspect="1"/>
          </p:cNvPicPr>
          <p:nvPr/>
        </p:nvPicPr>
        <p:blipFill rotWithShape="1">
          <a:blip r:embed="rId2"/>
          <a:srcRect r="3473"/>
          <a:stretch/>
        </p:blipFill>
        <p:spPr>
          <a:xfrm flipH="1">
            <a:off x="6642383" y="3982998"/>
            <a:ext cx="2097311" cy="1837072"/>
          </a:xfrm>
          <a:prstGeom prst="rect">
            <a:avLst/>
          </a:prstGeom>
        </p:spPr>
      </p:pic>
      <p:sp>
        <p:nvSpPr>
          <p:cNvPr id="3" name="TextBox 2">
            <a:extLst>
              <a:ext uri="{FF2B5EF4-FFF2-40B4-BE49-F238E27FC236}">
                <a16:creationId xmlns:a16="http://schemas.microsoft.com/office/drawing/2014/main" id="{E26A53E4-5D5A-5844-8E5B-8D2350717BC5}"/>
              </a:ext>
            </a:extLst>
          </p:cNvPr>
          <p:cNvSpPr txBox="1"/>
          <p:nvPr/>
        </p:nvSpPr>
        <p:spPr>
          <a:xfrm>
            <a:off x="9085217" y="1593669"/>
            <a:ext cx="1808572" cy="369332"/>
          </a:xfrm>
          <a:prstGeom prst="rect">
            <a:avLst/>
          </a:prstGeom>
          <a:noFill/>
        </p:spPr>
        <p:txBody>
          <a:bodyPr wrap="none" rtlCol="0">
            <a:spAutoFit/>
          </a:bodyPr>
          <a:lstStyle/>
          <a:p>
            <a:r>
              <a:rPr lang="en-US" dirty="0">
                <a:solidFill>
                  <a:schemeClr val="bg1"/>
                </a:solidFill>
              </a:rPr>
              <a:t>Detected as Palm</a:t>
            </a:r>
          </a:p>
        </p:txBody>
      </p:sp>
      <p:sp>
        <p:nvSpPr>
          <p:cNvPr id="29" name="TextBox 28">
            <a:extLst>
              <a:ext uri="{FF2B5EF4-FFF2-40B4-BE49-F238E27FC236}">
                <a16:creationId xmlns:a16="http://schemas.microsoft.com/office/drawing/2014/main" id="{9CA3A1D1-0EDD-054C-AB8E-FCED24E3825F}"/>
              </a:ext>
            </a:extLst>
          </p:cNvPr>
          <p:cNvSpPr txBox="1"/>
          <p:nvPr/>
        </p:nvSpPr>
        <p:spPr>
          <a:xfrm>
            <a:off x="9085217" y="4532202"/>
            <a:ext cx="2188484" cy="369332"/>
          </a:xfrm>
          <a:prstGeom prst="rect">
            <a:avLst/>
          </a:prstGeom>
          <a:noFill/>
        </p:spPr>
        <p:txBody>
          <a:bodyPr wrap="none" rtlCol="0">
            <a:spAutoFit/>
          </a:bodyPr>
          <a:lstStyle/>
          <a:p>
            <a:r>
              <a:rPr lang="en-US" dirty="0">
                <a:solidFill>
                  <a:schemeClr val="bg1"/>
                </a:solidFill>
              </a:rPr>
              <a:t>Not detected as Palm</a:t>
            </a:r>
          </a:p>
        </p:txBody>
      </p:sp>
      <p:sp>
        <p:nvSpPr>
          <p:cNvPr id="16" name="TextBox 15">
            <a:extLst>
              <a:ext uri="{FF2B5EF4-FFF2-40B4-BE49-F238E27FC236}">
                <a16:creationId xmlns:a16="http://schemas.microsoft.com/office/drawing/2014/main" id="{2CCDBD13-FC2A-2045-B098-2235A5638A54}"/>
              </a:ext>
            </a:extLst>
          </p:cNvPr>
          <p:cNvSpPr txBox="1"/>
          <p:nvPr/>
        </p:nvSpPr>
        <p:spPr>
          <a:xfrm>
            <a:off x="4937990" y="6511966"/>
            <a:ext cx="2316019" cy="307777"/>
          </a:xfrm>
          <a:prstGeom prst="rect">
            <a:avLst/>
          </a:prstGeom>
          <a:noFill/>
        </p:spPr>
        <p:txBody>
          <a:bodyPr wrap="none" rtlCol="0">
            <a:spAutoFit/>
          </a:bodyPr>
          <a:lstStyle/>
          <a:p>
            <a:r>
              <a:rPr lang="en-US" sz="1400" dirty="0">
                <a:solidFill>
                  <a:srgbClr val="C1332D"/>
                </a:solidFill>
                <a:latin typeface="Futura Medium" panose="020B0602020204020303" pitchFamily="34" charset="-79"/>
                <a:cs typeface="Futura Medium" panose="020B0602020204020303" pitchFamily="34" charset="-79"/>
              </a:rPr>
              <a:t>FEATURE SPECIFICATION</a:t>
            </a:r>
          </a:p>
        </p:txBody>
      </p:sp>
      <p:sp>
        <p:nvSpPr>
          <p:cNvPr id="30" name="TextBox 29">
            <a:extLst>
              <a:ext uri="{FF2B5EF4-FFF2-40B4-BE49-F238E27FC236}">
                <a16:creationId xmlns:a16="http://schemas.microsoft.com/office/drawing/2014/main" id="{26EEF9C3-2FF0-1044-8941-0BA89FC86D95}"/>
              </a:ext>
            </a:extLst>
          </p:cNvPr>
          <p:cNvSpPr txBox="1"/>
          <p:nvPr/>
        </p:nvSpPr>
        <p:spPr>
          <a:xfrm>
            <a:off x="7471953" y="6511963"/>
            <a:ext cx="2114169" cy="307777"/>
          </a:xfrm>
          <a:prstGeom prst="rect">
            <a:avLst/>
          </a:prstGeom>
          <a:noFill/>
        </p:spPr>
        <p:txBody>
          <a:bodyPr wrap="none" rtlCol="0">
            <a:spAutoFit/>
          </a:bodyPr>
          <a:lstStyle/>
          <a:p>
            <a:r>
              <a:rPr lang="en-US" sz="1400" dirty="0">
                <a:solidFill>
                  <a:srgbClr val="C25950"/>
                </a:solidFill>
                <a:latin typeface="Futura Medium" panose="020B0602020204020303" pitchFamily="34" charset="-79"/>
                <a:cs typeface="Futura Medium" panose="020B0602020204020303" pitchFamily="34" charset="-79"/>
              </a:rPr>
              <a:t>TECHNOLOGIES USED</a:t>
            </a:r>
          </a:p>
        </p:txBody>
      </p:sp>
      <p:sp>
        <p:nvSpPr>
          <p:cNvPr id="31" name="TextBox 30">
            <a:extLst>
              <a:ext uri="{FF2B5EF4-FFF2-40B4-BE49-F238E27FC236}">
                <a16:creationId xmlns:a16="http://schemas.microsoft.com/office/drawing/2014/main" id="{BE0A7D0F-A934-674C-AE1E-55388126743D}"/>
              </a:ext>
            </a:extLst>
          </p:cNvPr>
          <p:cNvSpPr txBox="1"/>
          <p:nvPr/>
        </p:nvSpPr>
        <p:spPr>
          <a:xfrm>
            <a:off x="9820673" y="6511963"/>
            <a:ext cx="1475789" cy="307777"/>
          </a:xfrm>
          <a:prstGeom prst="rect">
            <a:avLst/>
          </a:prstGeom>
          <a:noFill/>
        </p:spPr>
        <p:txBody>
          <a:bodyPr wrap="none" rtlCol="0">
            <a:spAutoFit/>
          </a:bodyPr>
          <a:lstStyle/>
          <a:p>
            <a:r>
              <a:rPr lang="en-US" sz="1400" dirty="0">
                <a:solidFill>
                  <a:srgbClr val="C3796F"/>
                </a:solidFill>
                <a:latin typeface="Futura Medium" panose="020B0602020204020303" pitchFamily="34" charset="-79"/>
                <a:cs typeface="Futura Medium" panose="020B0602020204020303" pitchFamily="34" charset="-79"/>
              </a:rPr>
              <a:t>ARCHITECTURE</a:t>
            </a:r>
          </a:p>
        </p:txBody>
      </p:sp>
      <p:sp>
        <p:nvSpPr>
          <p:cNvPr id="32" name="TextBox 31">
            <a:extLst>
              <a:ext uri="{FF2B5EF4-FFF2-40B4-BE49-F238E27FC236}">
                <a16:creationId xmlns:a16="http://schemas.microsoft.com/office/drawing/2014/main" id="{CBDAF8BE-B16C-A146-BD07-EA93E681DC4C}"/>
              </a:ext>
            </a:extLst>
          </p:cNvPr>
          <p:cNvSpPr txBox="1"/>
          <p:nvPr/>
        </p:nvSpPr>
        <p:spPr>
          <a:xfrm>
            <a:off x="11633733" y="6511962"/>
            <a:ext cx="1599925" cy="307777"/>
          </a:xfrm>
          <a:prstGeom prst="rect">
            <a:avLst/>
          </a:prstGeom>
          <a:noFill/>
        </p:spPr>
        <p:txBody>
          <a:bodyPr wrap="none" rtlCol="0">
            <a:spAutoFit/>
          </a:bodyPr>
          <a:lstStyle/>
          <a:p>
            <a:r>
              <a:rPr lang="en-US" sz="1400" dirty="0">
                <a:solidFill>
                  <a:srgbClr val="C49789"/>
                </a:solidFill>
                <a:latin typeface="Futura Medium" panose="020B0602020204020303" pitchFamily="34" charset="-79"/>
                <a:cs typeface="Futura Medium" panose="020B0602020204020303" pitchFamily="34" charset="-79"/>
              </a:rPr>
              <a:t>DEEP LEARNING</a:t>
            </a:r>
          </a:p>
        </p:txBody>
      </p:sp>
      <p:sp>
        <p:nvSpPr>
          <p:cNvPr id="33" name="TextBox 32">
            <a:extLst>
              <a:ext uri="{FF2B5EF4-FFF2-40B4-BE49-F238E27FC236}">
                <a16:creationId xmlns:a16="http://schemas.microsoft.com/office/drawing/2014/main" id="{702BC68E-27DD-3543-A93D-17068E6B7184}"/>
              </a:ext>
            </a:extLst>
          </p:cNvPr>
          <p:cNvSpPr txBox="1"/>
          <p:nvPr/>
        </p:nvSpPr>
        <p:spPr>
          <a:xfrm>
            <a:off x="13664097" y="6511962"/>
            <a:ext cx="748923" cy="307777"/>
          </a:xfrm>
          <a:prstGeom prst="rect">
            <a:avLst/>
          </a:prstGeom>
          <a:noFill/>
        </p:spPr>
        <p:txBody>
          <a:bodyPr wrap="none" rtlCol="0">
            <a:spAutoFit/>
          </a:bodyPr>
          <a:lstStyle/>
          <a:p>
            <a:r>
              <a:rPr lang="en-US" sz="1400" dirty="0">
                <a:solidFill>
                  <a:srgbClr val="C4BCB0"/>
                </a:solidFill>
                <a:latin typeface="Futura Medium" panose="020B0602020204020303" pitchFamily="34" charset="-79"/>
                <a:cs typeface="Futura Medium" panose="020B0602020204020303" pitchFamily="34" charset="-79"/>
              </a:rPr>
              <a:t>DEMO</a:t>
            </a:r>
          </a:p>
        </p:txBody>
      </p:sp>
    </p:spTree>
    <p:extLst>
      <p:ext uri="{BB962C8B-B14F-4D97-AF65-F5344CB8AC3E}">
        <p14:creationId xmlns:p14="http://schemas.microsoft.com/office/powerpoint/2010/main" val="2324072329"/>
      </p:ext>
    </p:extLst>
  </p:cSld>
  <p:clrMapOvr>
    <a:masterClrMapping/>
  </p:clrMapOvr>
  <mc:AlternateContent xmlns:mc="http://schemas.openxmlformats.org/markup-compatibility/2006" xmlns:p159="http://schemas.microsoft.com/office/powerpoint/2015/09/main">
    <mc:Choice Requires="p159">
      <p:transition advTm="2609">
        <p159:morph option="byObject"/>
      </p:transition>
    </mc:Choice>
    <mc:Fallback xmlns="">
      <p:transition advTm="2609">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TotalTime>
  <Words>2309</Words>
  <Application>Microsoft Macintosh PowerPoint</Application>
  <PresentationFormat>Widescreen</PresentationFormat>
  <Paragraphs>406</Paragraphs>
  <Slides>42</Slides>
  <Notes>11</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Calibri Light</vt:lpstr>
      <vt:lpstr>Futura Medium</vt:lpstr>
      <vt:lpstr>Google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aamitab000@citymail.cuny.edu</dc:creator>
  <cp:lastModifiedBy>aamitab000@citymail.cuny.edu</cp:lastModifiedBy>
  <cp:revision>173</cp:revision>
  <dcterms:created xsi:type="dcterms:W3CDTF">2019-12-18T23:33:11Z</dcterms:created>
  <dcterms:modified xsi:type="dcterms:W3CDTF">2019-12-19T16:52:26Z</dcterms:modified>
</cp:coreProperties>
</file>